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3" r:id="rId5"/>
  </p:sldMasterIdLst>
  <p:notesMasterIdLst>
    <p:notesMasterId r:id="rId30"/>
  </p:notesMasterIdLst>
  <p:handoutMasterIdLst>
    <p:handoutMasterId r:id="rId31"/>
  </p:handoutMasterIdLst>
  <p:sldIdLst>
    <p:sldId id="284" r:id="rId6"/>
    <p:sldId id="378" r:id="rId7"/>
    <p:sldId id="338" r:id="rId8"/>
    <p:sldId id="326" r:id="rId9"/>
    <p:sldId id="335" r:id="rId10"/>
    <p:sldId id="383" r:id="rId11"/>
    <p:sldId id="384" r:id="rId12"/>
    <p:sldId id="359" r:id="rId13"/>
    <p:sldId id="385" r:id="rId14"/>
    <p:sldId id="386" r:id="rId15"/>
    <p:sldId id="387" r:id="rId16"/>
    <p:sldId id="388" r:id="rId17"/>
    <p:sldId id="390" r:id="rId18"/>
    <p:sldId id="391" r:id="rId19"/>
    <p:sldId id="389" r:id="rId20"/>
    <p:sldId id="372" r:id="rId21"/>
    <p:sldId id="394" r:id="rId22"/>
    <p:sldId id="392" r:id="rId23"/>
    <p:sldId id="349" r:id="rId24"/>
    <p:sldId id="395" r:id="rId25"/>
    <p:sldId id="380" r:id="rId26"/>
    <p:sldId id="377" r:id="rId27"/>
    <p:sldId id="382" r:id="rId28"/>
    <p:sldId id="396" r:id="rId29"/>
  </p:sldIdLst>
  <p:sldSz cx="12192000" cy="6858000"/>
  <p:notesSz cx="6858000" cy="9144000"/>
  <p:custDataLst>
    <p:tags r:id="rId32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Berríos Meza" initials="RBM" lastIdx="3" clrIdx="0"/>
  <p:cmAuthor id="2" name="Paula Cruzat Castillo" initials="PCC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B"/>
    <a:srgbClr val="767171"/>
    <a:srgbClr val="E1261E"/>
    <a:srgbClr val="FADBDA"/>
    <a:srgbClr val="F2F2F2"/>
    <a:srgbClr val="FCEAEA"/>
    <a:srgbClr val="F9D3D2"/>
    <a:srgbClr val="A5A5A5"/>
    <a:srgbClr val="A68267"/>
    <a:srgbClr val="7B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A0B27-6B34-489A-980E-E1B7933F7C69}" v="56" dt="2024-05-07T20:12:31.1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0" autoAdjust="0"/>
    <p:restoredTop sz="94266" autoAdjust="0"/>
  </p:normalViewPr>
  <p:slideViewPr>
    <p:cSldViewPr snapToGrid="0">
      <p:cViewPr varScale="1">
        <p:scale>
          <a:sx n="87" d="100"/>
          <a:sy n="87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4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65A091-2AE3-4B0D-B64F-024FD97AA87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83605BDC-887C-4ECD-A341-9B653DD06F8C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Introducción</a:t>
          </a:r>
        </a:p>
      </dgm:t>
    </dgm:pt>
    <dgm:pt modelId="{211E1F6D-A0FF-43EC-AA12-43AA93B92164}" type="parTrans" cxnId="{B7A15CE7-67C0-4517-8E4E-95E4C9DD609A}">
      <dgm:prSet/>
      <dgm:spPr/>
      <dgm:t>
        <a:bodyPr/>
        <a:lstStyle/>
        <a:p>
          <a:endParaRPr lang="es-CL"/>
        </a:p>
      </dgm:t>
    </dgm:pt>
    <dgm:pt modelId="{20AA218E-95AD-4616-8CBB-3435C646C0F6}" type="sibTrans" cxnId="{B7A15CE7-67C0-4517-8E4E-95E4C9DD609A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/>
        </a:p>
      </dgm:t>
    </dgm:pt>
    <dgm:pt modelId="{41B6BD30-D37E-48EA-98F2-F4B75FF44E42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500" dirty="0">
              <a:latin typeface="+mn-lt"/>
            </a:rPr>
            <a:t>Nombre de la empresa y frase clave que resuma el negocio</a:t>
          </a:r>
          <a:r>
            <a:rPr lang="es-ES" sz="1600" dirty="0">
              <a:latin typeface="+mn-lt"/>
            </a:rPr>
            <a:t>.</a:t>
          </a:r>
          <a:endParaRPr lang="es-CL" sz="1600" dirty="0">
            <a:latin typeface="+mn-lt"/>
          </a:endParaRPr>
        </a:p>
      </dgm:t>
    </dgm:pt>
    <dgm:pt modelId="{DCEE1FC5-E29B-489A-B350-17F3BCB7FBAA}" type="parTrans" cxnId="{6960F23B-2B0D-462C-B2E7-CDEF361243D1}">
      <dgm:prSet/>
      <dgm:spPr/>
      <dgm:t>
        <a:bodyPr/>
        <a:lstStyle/>
        <a:p>
          <a:endParaRPr lang="es-CL"/>
        </a:p>
      </dgm:t>
    </dgm:pt>
    <dgm:pt modelId="{6BCD52E8-0E7A-4BE4-ABD4-139BECAD6BC4}" type="sibTrans" cxnId="{6960F23B-2B0D-462C-B2E7-CDEF361243D1}">
      <dgm:prSet/>
      <dgm:spPr/>
      <dgm:t>
        <a:bodyPr/>
        <a:lstStyle/>
        <a:p>
          <a:endParaRPr lang="es-CL"/>
        </a:p>
      </dgm:t>
    </dgm:pt>
    <dgm:pt modelId="{D3504531-60FC-4C38-BDD8-41AB8E64E04C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Problema y oportunidad </a:t>
          </a:r>
          <a:endParaRPr lang="es-CL" sz="1600" dirty="0">
            <a:latin typeface="+mn-lt"/>
          </a:endParaRPr>
        </a:p>
      </dgm:t>
    </dgm:pt>
    <dgm:pt modelId="{0CFE9118-07B3-4054-A0CB-719CC0FA7A7B}" type="parTrans" cxnId="{03467004-0BE8-448B-9026-147AA3BD2D65}">
      <dgm:prSet/>
      <dgm:spPr/>
      <dgm:t>
        <a:bodyPr/>
        <a:lstStyle/>
        <a:p>
          <a:endParaRPr lang="es-CL"/>
        </a:p>
      </dgm:t>
    </dgm:pt>
    <dgm:pt modelId="{BB41E96F-7F07-40A5-AB72-718DFB234666}" type="sibTrans" cxnId="{03467004-0BE8-448B-9026-147AA3BD2D6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/>
        </a:p>
      </dgm:t>
    </dgm:pt>
    <dgm:pt modelId="{9173FD97-2346-4864-BAC4-B8DB984E4DA5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500" dirty="0">
              <a:latin typeface="+mn-lt"/>
            </a:rPr>
            <a:t>Explicación clara del problema que se busca resolver.</a:t>
          </a:r>
          <a:endParaRPr lang="es-CL" sz="1500" dirty="0">
            <a:latin typeface="+mn-lt"/>
          </a:endParaRPr>
        </a:p>
      </dgm:t>
    </dgm:pt>
    <dgm:pt modelId="{F79CE1DE-84A4-43EC-BBC2-813EFE4FC2C5}" type="parTrans" cxnId="{F0E76B95-E5D1-426A-A7EB-3F3391BBAE72}">
      <dgm:prSet/>
      <dgm:spPr/>
      <dgm:t>
        <a:bodyPr/>
        <a:lstStyle/>
        <a:p>
          <a:endParaRPr lang="es-CL"/>
        </a:p>
      </dgm:t>
    </dgm:pt>
    <dgm:pt modelId="{8FEA1636-7F53-4A84-952B-1FEE8CA30019}" type="sibTrans" cxnId="{F0E76B95-E5D1-426A-A7EB-3F3391BBAE72}">
      <dgm:prSet/>
      <dgm:spPr/>
      <dgm:t>
        <a:bodyPr/>
        <a:lstStyle/>
        <a:p>
          <a:endParaRPr lang="es-CL"/>
        </a:p>
      </dgm:t>
    </dgm:pt>
    <dgm:pt modelId="{21F5346E-94B5-4278-B8E2-CE296A8F1C66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Solución</a:t>
          </a:r>
          <a:endParaRPr lang="es-CL" sz="1600" dirty="0">
            <a:latin typeface="+mn-lt"/>
          </a:endParaRPr>
        </a:p>
      </dgm:t>
    </dgm:pt>
    <dgm:pt modelId="{5CE4FC62-0BDA-4B02-A703-229ADF50F7C2}" type="parTrans" cxnId="{D2F81EF5-14E5-4EE5-BC46-42DAF7486E58}">
      <dgm:prSet/>
      <dgm:spPr/>
      <dgm:t>
        <a:bodyPr/>
        <a:lstStyle/>
        <a:p>
          <a:endParaRPr lang="es-CL"/>
        </a:p>
      </dgm:t>
    </dgm:pt>
    <dgm:pt modelId="{9D8EE481-95DA-4EDF-93DE-30248CF2D056}" type="sibTrans" cxnId="{D2F81EF5-14E5-4EE5-BC46-42DAF7486E58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 dirty="0"/>
        </a:p>
      </dgm:t>
    </dgm:pt>
    <dgm:pt modelId="{3B5102BB-AD12-4DD9-87FA-A0C0A9EA4653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500" dirty="0">
              <a:latin typeface="+mn-lt"/>
            </a:rPr>
            <a:t>Descripción del producto/servicio y su propuesta de valor.</a:t>
          </a:r>
          <a:endParaRPr lang="es-CL" sz="1500" dirty="0">
            <a:latin typeface="+mn-lt"/>
          </a:endParaRPr>
        </a:p>
      </dgm:t>
    </dgm:pt>
    <dgm:pt modelId="{DED5CF04-D884-40F8-A9E2-0CB56B75C069}" type="parTrans" cxnId="{A9353C31-2559-4821-AF64-64F72A539F79}">
      <dgm:prSet/>
      <dgm:spPr/>
      <dgm:t>
        <a:bodyPr/>
        <a:lstStyle/>
        <a:p>
          <a:endParaRPr lang="es-CL"/>
        </a:p>
      </dgm:t>
    </dgm:pt>
    <dgm:pt modelId="{51F239F9-156C-400C-8CFB-5D8D494A4845}" type="sibTrans" cxnId="{A9353C31-2559-4821-AF64-64F72A539F79}">
      <dgm:prSet/>
      <dgm:spPr/>
      <dgm:t>
        <a:bodyPr/>
        <a:lstStyle/>
        <a:p>
          <a:endParaRPr lang="es-CL"/>
        </a:p>
      </dgm:t>
    </dgm:pt>
    <dgm:pt modelId="{5C8DE20E-521F-446E-ACD6-FFDCE55F8E61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Llamado a la acción </a:t>
          </a:r>
          <a:endParaRPr lang="es-CL" sz="1600" dirty="0">
            <a:latin typeface="+mn-lt"/>
          </a:endParaRPr>
        </a:p>
      </dgm:t>
    </dgm:pt>
    <dgm:pt modelId="{5F457398-91A9-4D5B-ACAD-897D1B7C7B79}" type="parTrans" cxnId="{01138514-11AB-4880-8EC4-0979834C5211}">
      <dgm:prSet/>
      <dgm:spPr/>
      <dgm:t>
        <a:bodyPr/>
        <a:lstStyle/>
        <a:p>
          <a:endParaRPr lang="es-CL"/>
        </a:p>
      </dgm:t>
    </dgm:pt>
    <dgm:pt modelId="{B7BEA45E-CBEE-4443-88CD-DCB78127714F}" type="sibTrans" cxnId="{01138514-11AB-4880-8EC4-0979834C5211}">
      <dgm:prSet/>
      <dgm:spPr/>
      <dgm:t>
        <a:bodyPr/>
        <a:lstStyle/>
        <a:p>
          <a:endParaRPr lang="es-CL"/>
        </a:p>
      </dgm:t>
    </dgm:pt>
    <dgm:pt modelId="{D761CCA6-27B5-4233-87CD-B984B968763A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Mercado y tracción </a:t>
          </a:r>
          <a:endParaRPr lang="es-CL" sz="1600" dirty="0">
            <a:latin typeface="+mn-lt"/>
          </a:endParaRPr>
        </a:p>
      </dgm:t>
    </dgm:pt>
    <dgm:pt modelId="{4438188E-44CF-49F6-AF32-BFB6AF67F103}" type="parTrans" cxnId="{F0148C97-A8ED-4738-A13B-F03D93F8F2B5}">
      <dgm:prSet/>
      <dgm:spPr/>
      <dgm:t>
        <a:bodyPr/>
        <a:lstStyle/>
        <a:p>
          <a:endParaRPr lang="es-CL"/>
        </a:p>
      </dgm:t>
    </dgm:pt>
    <dgm:pt modelId="{A98C130A-AE4B-41A2-975B-9334ECEF73A5}" type="sibTrans" cxnId="{F0148C97-A8ED-4738-A13B-F03D93F8F2B5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/>
        </a:p>
      </dgm:t>
    </dgm:pt>
    <dgm:pt modelId="{DE104B69-3CBE-4121-9D85-290CB1AA91ED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600" dirty="0">
              <a:latin typeface="+mn-lt"/>
            </a:rPr>
            <a:t>Tamaño del mercado y validación.</a:t>
          </a:r>
          <a:endParaRPr lang="es-CL" sz="1600" dirty="0">
            <a:latin typeface="+mn-lt"/>
          </a:endParaRPr>
        </a:p>
      </dgm:t>
    </dgm:pt>
    <dgm:pt modelId="{1BCC7E7A-A644-40D0-90F8-7B118595E642}" type="parTrans" cxnId="{4C9F87C1-A066-4C43-807B-C587AE6D7236}">
      <dgm:prSet/>
      <dgm:spPr/>
      <dgm:t>
        <a:bodyPr/>
        <a:lstStyle/>
        <a:p>
          <a:endParaRPr lang="es-CL"/>
        </a:p>
      </dgm:t>
    </dgm:pt>
    <dgm:pt modelId="{6C9BA4D0-477D-462D-BA2E-8F298F270A0F}" type="sibTrans" cxnId="{4C9F87C1-A066-4C43-807B-C587AE6D7236}">
      <dgm:prSet/>
      <dgm:spPr/>
      <dgm:t>
        <a:bodyPr/>
        <a:lstStyle/>
        <a:p>
          <a:endParaRPr lang="es-CL"/>
        </a:p>
      </dgm:t>
    </dgm:pt>
    <dgm:pt modelId="{7C4DC346-39CE-4F67-90C5-7AD9C4D03483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n-lt"/>
            </a:rPr>
            <a:t>Modelo de negocio </a:t>
          </a:r>
          <a:endParaRPr lang="es-CL" sz="1600" dirty="0">
            <a:latin typeface="+mn-lt"/>
          </a:endParaRPr>
        </a:p>
      </dgm:t>
    </dgm:pt>
    <dgm:pt modelId="{C33EF100-E5D4-4C80-80CF-1FF80586916B}" type="parTrans" cxnId="{94F0829D-78BD-455C-B48F-0CE0E186E39F}">
      <dgm:prSet/>
      <dgm:spPr/>
      <dgm:t>
        <a:bodyPr/>
        <a:lstStyle/>
        <a:p>
          <a:endParaRPr lang="es-CL"/>
        </a:p>
      </dgm:t>
    </dgm:pt>
    <dgm:pt modelId="{2DB23D8B-6168-4118-90BE-9D52117D505F}" type="sibTrans" cxnId="{94F0829D-78BD-455C-B48F-0CE0E186E39F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/>
        </a:p>
      </dgm:t>
    </dgm:pt>
    <dgm:pt modelId="{7EF08446-6B09-4097-8A5E-1A12B9F39CAD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600" dirty="0">
              <a:latin typeface="+mn-lt"/>
            </a:rPr>
            <a:t>Explicación del Business </a:t>
          </a:r>
          <a:r>
            <a:rPr lang="es-ES" sz="1600" dirty="0" err="1">
              <a:latin typeface="+mn-lt"/>
            </a:rPr>
            <a:t>Model</a:t>
          </a:r>
          <a:r>
            <a:rPr lang="es-ES" sz="1600" dirty="0">
              <a:latin typeface="+mn-lt"/>
            </a:rPr>
            <a:t> Canvas (Deseabilidad, Factibilidad, Viabilidad).</a:t>
          </a:r>
          <a:endParaRPr lang="es-CL" sz="1600" dirty="0">
            <a:latin typeface="+mn-lt"/>
          </a:endParaRPr>
        </a:p>
      </dgm:t>
    </dgm:pt>
    <dgm:pt modelId="{B5B2CF5F-DBAC-4280-BC28-6284CEE7DF5A}" type="parTrans" cxnId="{557BC1A8-E052-4047-BC03-02C124B7E6A7}">
      <dgm:prSet/>
      <dgm:spPr/>
      <dgm:t>
        <a:bodyPr/>
        <a:lstStyle/>
        <a:p>
          <a:endParaRPr lang="es-CL"/>
        </a:p>
      </dgm:t>
    </dgm:pt>
    <dgm:pt modelId="{17CA1948-CD56-4125-81B3-D4BD80BBA274}" type="sibTrans" cxnId="{557BC1A8-E052-4047-BC03-02C124B7E6A7}">
      <dgm:prSet/>
      <dgm:spPr/>
      <dgm:t>
        <a:bodyPr/>
        <a:lstStyle/>
        <a:p>
          <a:endParaRPr lang="es-CL"/>
        </a:p>
      </dgm:t>
    </dgm:pt>
    <dgm:pt modelId="{920C8C7D-B093-4E28-8D24-A1DAD9B163E6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600" b="1" dirty="0">
              <a:latin typeface="+mj-lt"/>
            </a:rPr>
            <a:t>Equipo </a:t>
          </a:r>
          <a:endParaRPr lang="es-CL" sz="1600" dirty="0">
            <a:latin typeface="+mj-lt"/>
          </a:endParaRPr>
        </a:p>
      </dgm:t>
    </dgm:pt>
    <dgm:pt modelId="{BF38F855-7ADD-4EDD-A6DD-2BB1528C7326}" type="parTrans" cxnId="{366D5CC8-7945-4949-9ACF-99CBE6AFE44C}">
      <dgm:prSet/>
      <dgm:spPr/>
      <dgm:t>
        <a:bodyPr/>
        <a:lstStyle/>
        <a:p>
          <a:endParaRPr lang="es-CL"/>
        </a:p>
      </dgm:t>
    </dgm:pt>
    <dgm:pt modelId="{DB749416-E8B7-411E-96C6-46137250EA97}" type="sibTrans" cxnId="{366D5CC8-7945-4949-9ACF-99CBE6AFE44C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endParaRPr lang="es-CL"/>
        </a:p>
      </dgm:t>
    </dgm:pt>
    <dgm:pt modelId="{FE239F2A-4927-4293-B527-436325848F72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600" dirty="0">
              <a:latin typeface="+mj-lt"/>
            </a:rPr>
            <a:t>Presentación de los miembros clave y sus habilidades.</a:t>
          </a:r>
          <a:endParaRPr lang="es-CL" sz="1600" dirty="0">
            <a:latin typeface="+mj-lt"/>
          </a:endParaRPr>
        </a:p>
      </dgm:t>
    </dgm:pt>
    <dgm:pt modelId="{6197B578-81CE-479C-8D5A-257781C48F4A}" type="parTrans" cxnId="{1AD4CA68-520E-4051-97D8-DC175577D3F1}">
      <dgm:prSet/>
      <dgm:spPr/>
      <dgm:t>
        <a:bodyPr/>
        <a:lstStyle/>
        <a:p>
          <a:endParaRPr lang="es-CL"/>
        </a:p>
      </dgm:t>
    </dgm:pt>
    <dgm:pt modelId="{211EF60E-87E7-4505-858E-61959BBAA6C2}" type="sibTrans" cxnId="{1AD4CA68-520E-4051-97D8-DC175577D3F1}">
      <dgm:prSet/>
      <dgm:spPr/>
      <dgm:t>
        <a:bodyPr/>
        <a:lstStyle/>
        <a:p>
          <a:endParaRPr lang="es-CL"/>
        </a:p>
      </dgm:t>
    </dgm:pt>
    <dgm:pt modelId="{22CB8D53-A0B1-4136-87C2-0FF545DDCCE1}">
      <dgm:prSet phldrT="[Texto]"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600" dirty="0">
              <a:latin typeface="+mn-lt"/>
            </a:rPr>
            <a:t>Petición directa de inversión o apoyo.</a:t>
          </a:r>
          <a:endParaRPr lang="es-CL" sz="1600" dirty="0">
            <a:latin typeface="+mn-lt"/>
          </a:endParaRPr>
        </a:p>
      </dgm:t>
    </dgm:pt>
    <dgm:pt modelId="{E7DB3A07-2E04-4256-9FA4-42919F87B92F}" type="parTrans" cxnId="{ED826848-4218-4BB9-84E7-DED49F61C827}">
      <dgm:prSet/>
      <dgm:spPr/>
      <dgm:t>
        <a:bodyPr/>
        <a:lstStyle/>
        <a:p>
          <a:endParaRPr lang="es-CL"/>
        </a:p>
      </dgm:t>
    </dgm:pt>
    <dgm:pt modelId="{00521ABF-AF96-44C3-AF4C-6500FBE9186F}" type="sibTrans" cxnId="{ED826848-4218-4BB9-84E7-DED49F61C827}">
      <dgm:prSet/>
      <dgm:spPr/>
      <dgm:t>
        <a:bodyPr/>
        <a:lstStyle/>
        <a:p>
          <a:endParaRPr lang="es-CL"/>
        </a:p>
      </dgm:t>
    </dgm:pt>
    <dgm:pt modelId="{3AB05F45-E593-4D26-9A20-AA45EB8FD594}" type="pres">
      <dgm:prSet presAssocID="{8E65A091-2AE3-4B0D-B64F-024FD97AA87D}" presName="linearFlow" presStyleCnt="0">
        <dgm:presLayoutVars>
          <dgm:resizeHandles val="exact"/>
        </dgm:presLayoutVars>
      </dgm:prSet>
      <dgm:spPr/>
    </dgm:pt>
    <dgm:pt modelId="{D017FAC0-2E78-4338-8A64-083B7CE366FF}" type="pres">
      <dgm:prSet presAssocID="{83605BDC-887C-4ECD-A341-9B653DD06F8C}" presName="node" presStyleLbl="node1" presStyleIdx="0" presStyleCnt="7" custScaleX="401507" custLinFactNeighborX="874">
        <dgm:presLayoutVars>
          <dgm:bulletEnabled val="1"/>
        </dgm:presLayoutVars>
      </dgm:prSet>
      <dgm:spPr/>
    </dgm:pt>
    <dgm:pt modelId="{B240243A-73DA-42A0-A566-8167251979A7}" type="pres">
      <dgm:prSet presAssocID="{20AA218E-95AD-4616-8CBB-3435C646C0F6}" presName="sibTrans" presStyleLbl="sibTrans2D1" presStyleIdx="0" presStyleCnt="6"/>
      <dgm:spPr/>
    </dgm:pt>
    <dgm:pt modelId="{A748BB90-067E-4E98-B736-926CD0B70034}" type="pres">
      <dgm:prSet presAssocID="{20AA218E-95AD-4616-8CBB-3435C646C0F6}" presName="connectorText" presStyleLbl="sibTrans2D1" presStyleIdx="0" presStyleCnt="6"/>
      <dgm:spPr/>
    </dgm:pt>
    <dgm:pt modelId="{67EC6C87-0D54-4F9F-9A1E-88EA8DC38673}" type="pres">
      <dgm:prSet presAssocID="{D3504531-60FC-4C38-BDD8-41AB8E64E04C}" presName="node" presStyleLbl="node1" presStyleIdx="1" presStyleCnt="7" custScaleX="401507" custLinFactNeighborX="874">
        <dgm:presLayoutVars>
          <dgm:bulletEnabled val="1"/>
        </dgm:presLayoutVars>
      </dgm:prSet>
      <dgm:spPr/>
    </dgm:pt>
    <dgm:pt modelId="{F7080A76-59E0-4F11-AB56-1E94A501C285}" type="pres">
      <dgm:prSet presAssocID="{BB41E96F-7F07-40A5-AB72-718DFB234666}" presName="sibTrans" presStyleLbl="sibTrans2D1" presStyleIdx="1" presStyleCnt="6"/>
      <dgm:spPr/>
    </dgm:pt>
    <dgm:pt modelId="{F82F6839-1CF8-48D5-BD68-67D7A6BD5516}" type="pres">
      <dgm:prSet presAssocID="{BB41E96F-7F07-40A5-AB72-718DFB234666}" presName="connectorText" presStyleLbl="sibTrans2D1" presStyleIdx="1" presStyleCnt="6"/>
      <dgm:spPr/>
    </dgm:pt>
    <dgm:pt modelId="{1178A579-F392-4116-A9D8-1563C5BC5E3C}" type="pres">
      <dgm:prSet presAssocID="{21F5346E-94B5-4278-B8E2-CE296A8F1C66}" presName="node" presStyleLbl="node1" presStyleIdx="2" presStyleCnt="7" custScaleX="401507" custLinFactNeighborX="874">
        <dgm:presLayoutVars>
          <dgm:bulletEnabled val="1"/>
        </dgm:presLayoutVars>
      </dgm:prSet>
      <dgm:spPr/>
    </dgm:pt>
    <dgm:pt modelId="{4B55DA68-E7D3-4A2C-8FF4-7689AD93113B}" type="pres">
      <dgm:prSet presAssocID="{9D8EE481-95DA-4EDF-93DE-30248CF2D056}" presName="sibTrans" presStyleLbl="sibTrans2D1" presStyleIdx="2" presStyleCnt="6"/>
      <dgm:spPr/>
    </dgm:pt>
    <dgm:pt modelId="{0350FB77-E15F-40F6-B678-CE65D18EB915}" type="pres">
      <dgm:prSet presAssocID="{9D8EE481-95DA-4EDF-93DE-30248CF2D056}" presName="connectorText" presStyleLbl="sibTrans2D1" presStyleIdx="2" presStyleCnt="6"/>
      <dgm:spPr/>
    </dgm:pt>
    <dgm:pt modelId="{F1D6C21C-A2B8-4692-8F08-04EA3E00C174}" type="pres">
      <dgm:prSet presAssocID="{D761CCA6-27B5-4233-87CD-B984B968763A}" presName="node" presStyleLbl="node1" presStyleIdx="3" presStyleCnt="7" custScaleX="401507">
        <dgm:presLayoutVars>
          <dgm:bulletEnabled val="1"/>
        </dgm:presLayoutVars>
      </dgm:prSet>
      <dgm:spPr/>
    </dgm:pt>
    <dgm:pt modelId="{D1A58EC7-F58E-4AAF-9FCE-200CDC234E81}" type="pres">
      <dgm:prSet presAssocID="{A98C130A-AE4B-41A2-975B-9334ECEF73A5}" presName="sibTrans" presStyleLbl="sibTrans2D1" presStyleIdx="3" presStyleCnt="6"/>
      <dgm:spPr/>
    </dgm:pt>
    <dgm:pt modelId="{EFBB1C6D-7419-4E6E-909A-84CE16109194}" type="pres">
      <dgm:prSet presAssocID="{A98C130A-AE4B-41A2-975B-9334ECEF73A5}" presName="connectorText" presStyleLbl="sibTrans2D1" presStyleIdx="3" presStyleCnt="6"/>
      <dgm:spPr/>
    </dgm:pt>
    <dgm:pt modelId="{0845ECE2-B207-41DB-BA60-8649E39E0DC9}" type="pres">
      <dgm:prSet presAssocID="{7C4DC346-39CE-4F67-90C5-7AD9C4D03483}" presName="node" presStyleLbl="node1" presStyleIdx="4" presStyleCnt="7" custScaleX="401507">
        <dgm:presLayoutVars>
          <dgm:bulletEnabled val="1"/>
        </dgm:presLayoutVars>
      </dgm:prSet>
      <dgm:spPr/>
    </dgm:pt>
    <dgm:pt modelId="{D8A4A76C-B052-46E5-9C35-1796A6490EAF}" type="pres">
      <dgm:prSet presAssocID="{2DB23D8B-6168-4118-90BE-9D52117D505F}" presName="sibTrans" presStyleLbl="sibTrans2D1" presStyleIdx="4" presStyleCnt="6"/>
      <dgm:spPr/>
    </dgm:pt>
    <dgm:pt modelId="{3CE50789-2CA6-45BE-BD00-80BC9A8EEBEF}" type="pres">
      <dgm:prSet presAssocID="{2DB23D8B-6168-4118-90BE-9D52117D505F}" presName="connectorText" presStyleLbl="sibTrans2D1" presStyleIdx="4" presStyleCnt="6"/>
      <dgm:spPr/>
    </dgm:pt>
    <dgm:pt modelId="{0430512B-D09E-4C1C-8D5C-39D952E75759}" type="pres">
      <dgm:prSet presAssocID="{920C8C7D-B093-4E28-8D24-A1DAD9B163E6}" presName="node" presStyleLbl="node1" presStyleIdx="5" presStyleCnt="7" custScaleX="401507">
        <dgm:presLayoutVars>
          <dgm:bulletEnabled val="1"/>
        </dgm:presLayoutVars>
      </dgm:prSet>
      <dgm:spPr/>
    </dgm:pt>
    <dgm:pt modelId="{D690046F-CC98-4B74-8AF8-5D6E9544B442}" type="pres">
      <dgm:prSet presAssocID="{DB749416-E8B7-411E-96C6-46137250EA97}" presName="sibTrans" presStyleLbl="sibTrans2D1" presStyleIdx="5" presStyleCnt="6"/>
      <dgm:spPr/>
    </dgm:pt>
    <dgm:pt modelId="{89167747-52DB-4173-9FA5-4C02B821FC86}" type="pres">
      <dgm:prSet presAssocID="{DB749416-E8B7-411E-96C6-46137250EA97}" presName="connectorText" presStyleLbl="sibTrans2D1" presStyleIdx="5" presStyleCnt="6"/>
      <dgm:spPr/>
    </dgm:pt>
    <dgm:pt modelId="{03BB578A-0ED0-4A61-817E-6B0D5B53A54C}" type="pres">
      <dgm:prSet presAssocID="{5C8DE20E-521F-446E-ACD6-FFDCE55F8E61}" presName="node" presStyleLbl="node1" presStyleIdx="6" presStyleCnt="7" custScaleX="401507">
        <dgm:presLayoutVars>
          <dgm:bulletEnabled val="1"/>
        </dgm:presLayoutVars>
      </dgm:prSet>
      <dgm:spPr/>
    </dgm:pt>
  </dgm:ptLst>
  <dgm:cxnLst>
    <dgm:cxn modelId="{03467004-0BE8-448B-9026-147AA3BD2D65}" srcId="{8E65A091-2AE3-4B0D-B64F-024FD97AA87D}" destId="{D3504531-60FC-4C38-BDD8-41AB8E64E04C}" srcOrd="1" destOrd="0" parTransId="{0CFE9118-07B3-4054-A0CB-719CC0FA7A7B}" sibTransId="{BB41E96F-7F07-40A5-AB72-718DFB234666}"/>
    <dgm:cxn modelId="{4D741C06-E5F0-4C1C-94AA-8874A004400B}" type="presOf" srcId="{2DB23D8B-6168-4118-90BE-9D52117D505F}" destId="{D8A4A76C-B052-46E5-9C35-1796A6490EAF}" srcOrd="0" destOrd="0" presId="urn:microsoft.com/office/officeart/2005/8/layout/process2"/>
    <dgm:cxn modelId="{2B7F720E-AF04-4DA6-9BD1-D31905EAD78A}" type="presOf" srcId="{9D8EE481-95DA-4EDF-93DE-30248CF2D056}" destId="{0350FB77-E15F-40F6-B678-CE65D18EB915}" srcOrd="1" destOrd="0" presId="urn:microsoft.com/office/officeart/2005/8/layout/process2"/>
    <dgm:cxn modelId="{01138514-11AB-4880-8EC4-0979834C5211}" srcId="{8E65A091-2AE3-4B0D-B64F-024FD97AA87D}" destId="{5C8DE20E-521F-446E-ACD6-FFDCE55F8E61}" srcOrd="6" destOrd="0" parTransId="{5F457398-91A9-4D5B-ACAD-897D1B7C7B79}" sibTransId="{B7BEA45E-CBEE-4443-88CD-DCB78127714F}"/>
    <dgm:cxn modelId="{9F0C8519-4525-44D6-9BD0-284B41B6B500}" type="presOf" srcId="{2DB23D8B-6168-4118-90BE-9D52117D505F}" destId="{3CE50789-2CA6-45BE-BD00-80BC9A8EEBEF}" srcOrd="1" destOrd="0" presId="urn:microsoft.com/office/officeart/2005/8/layout/process2"/>
    <dgm:cxn modelId="{F838151C-D62D-44BB-826C-ECEA5509B9C0}" type="presOf" srcId="{FE239F2A-4927-4293-B527-436325848F72}" destId="{0430512B-D09E-4C1C-8D5C-39D952E75759}" srcOrd="0" destOrd="1" presId="urn:microsoft.com/office/officeart/2005/8/layout/process2"/>
    <dgm:cxn modelId="{A9353C31-2559-4821-AF64-64F72A539F79}" srcId="{21F5346E-94B5-4278-B8E2-CE296A8F1C66}" destId="{3B5102BB-AD12-4DD9-87FA-A0C0A9EA4653}" srcOrd="0" destOrd="0" parTransId="{DED5CF04-D884-40F8-A9E2-0CB56B75C069}" sibTransId="{51F239F9-156C-400C-8CFB-5D8D494A4845}"/>
    <dgm:cxn modelId="{6960F23B-2B0D-462C-B2E7-CDEF361243D1}" srcId="{83605BDC-887C-4ECD-A341-9B653DD06F8C}" destId="{41B6BD30-D37E-48EA-98F2-F4B75FF44E42}" srcOrd="0" destOrd="0" parTransId="{DCEE1FC5-E29B-489A-B350-17F3BCB7FBAA}" sibTransId="{6BCD52E8-0E7A-4BE4-ABD4-139BECAD6BC4}"/>
    <dgm:cxn modelId="{0E92163D-2D79-49C2-B812-68A6B7C06E00}" type="presOf" srcId="{5C8DE20E-521F-446E-ACD6-FFDCE55F8E61}" destId="{03BB578A-0ED0-4A61-817E-6B0D5B53A54C}" srcOrd="0" destOrd="0" presId="urn:microsoft.com/office/officeart/2005/8/layout/process2"/>
    <dgm:cxn modelId="{FE8BAB5F-A072-44B1-8C6F-4C40BD6AC175}" type="presOf" srcId="{9D8EE481-95DA-4EDF-93DE-30248CF2D056}" destId="{4B55DA68-E7D3-4A2C-8FF4-7689AD93113B}" srcOrd="0" destOrd="0" presId="urn:microsoft.com/office/officeart/2005/8/layout/process2"/>
    <dgm:cxn modelId="{20890563-2827-4916-BB2A-F6AB1F821562}" type="presOf" srcId="{BB41E96F-7F07-40A5-AB72-718DFB234666}" destId="{F82F6839-1CF8-48D5-BD68-67D7A6BD5516}" srcOrd="1" destOrd="0" presId="urn:microsoft.com/office/officeart/2005/8/layout/process2"/>
    <dgm:cxn modelId="{CFDF9063-F314-4678-8253-223ED3E0BD39}" type="presOf" srcId="{DE104B69-3CBE-4121-9D85-290CB1AA91ED}" destId="{F1D6C21C-A2B8-4692-8F08-04EA3E00C174}" srcOrd="0" destOrd="1" presId="urn:microsoft.com/office/officeart/2005/8/layout/process2"/>
    <dgm:cxn modelId="{05742466-9715-4DFC-AAC2-DD6BA39F86C9}" type="presOf" srcId="{41B6BD30-D37E-48EA-98F2-F4B75FF44E42}" destId="{D017FAC0-2E78-4338-8A64-083B7CE366FF}" srcOrd="0" destOrd="1" presId="urn:microsoft.com/office/officeart/2005/8/layout/process2"/>
    <dgm:cxn modelId="{ED826848-4218-4BB9-84E7-DED49F61C827}" srcId="{5C8DE20E-521F-446E-ACD6-FFDCE55F8E61}" destId="{22CB8D53-A0B1-4136-87C2-0FF545DDCCE1}" srcOrd="0" destOrd="0" parTransId="{E7DB3A07-2E04-4256-9FA4-42919F87B92F}" sibTransId="{00521ABF-AF96-44C3-AF4C-6500FBE9186F}"/>
    <dgm:cxn modelId="{1AD4CA68-520E-4051-97D8-DC175577D3F1}" srcId="{920C8C7D-B093-4E28-8D24-A1DAD9B163E6}" destId="{FE239F2A-4927-4293-B527-436325848F72}" srcOrd="0" destOrd="0" parTransId="{6197B578-81CE-479C-8D5A-257781C48F4A}" sibTransId="{211EF60E-87E7-4505-858E-61959BBAA6C2}"/>
    <dgm:cxn modelId="{9F837B49-FEC8-4D34-8674-3EFD7395CC44}" type="presOf" srcId="{21F5346E-94B5-4278-B8E2-CE296A8F1C66}" destId="{1178A579-F392-4116-A9D8-1563C5BC5E3C}" srcOrd="0" destOrd="0" presId="urn:microsoft.com/office/officeart/2005/8/layout/process2"/>
    <dgm:cxn modelId="{8723DB6A-A208-41D1-9FF6-BCC51E23199B}" type="presOf" srcId="{20AA218E-95AD-4616-8CBB-3435C646C0F6}" destId="{A748BB90-067E-4E98-B736-926CD0B70034}" srcOrd="1" destOrd="0" presId="urn:microsoft.com/office/officeart/2005/8/layout/process2"/>
    <dgm:cxn modelId="{80397470-0A3F-4379-9C8B-9703DFF237B4}" type="presOf" srcId="{20AA218E-95AD-4616-8CBB-3435C646C0F6}" destId="{B240243A-73DA-42A0-A566-8167251979A7}" srcOrd="0" destOrd="0" presId="urn:microsoft.com/office/officeart/2005/8/layout/process2"/>
    <dgm:cxn modelId="{B99DBE51-BE1D-442E-BE50-0C11E9C8A333}" type="presOf" srcId="{D3504531-60FC-4C38-BDD8-41AB8E64E04C}" destId="{67EC6C87-0D54-4F9F-9A1E-88EA8DC38673}" srcOrd="0" destOrd="0" presId="urn:microsoft.com/office/officeart/2005/8/layout/process2"/>
    <dgm:cxn modelId="{99D61777-C98B-4566-A178-C220DC6CD662}" type="presOf" srcId="{DB749416-E8B7-411E-96C6-46137250EA97}" destId="{89167747-52DB-4173-9FA5-4C02B821FC86}" srcOrd="1" destOrd="0" presId="urn:microsoft.com/office/officeart/2005/8/layout/process2"/>
    <dgm:cxn modelId="{3DE58757-725C-4EB4-8A14-4ABD038491AE}" type="presOf" srcId="{9173FD97-2346-4864-BAC4-B8DB984E4DA5}" destId="{67EC6C87-0D54-4F9F-9A1E-88EA8DC38673}" srcOrd="0" destOrd="1" presId="urn:microsoft.com/office/officeart/2005/8/layout/process2"/>
    <dgm:cxn modelId="{1FA0D97A-2ABE-459D-B6A5-0900D57DD7B1}" type="presOf" srcId="{A98C130A-AE4B-41A2-975B-9334ECEF73A5}" destId="{EFBB1C6D-7419-4E6E-909A-84CE16109194}" srcOrd="1" destOrd="0" presId="urn:microsoft.com/office/officeart/2005/8/layout/process2"/>
    <dgm:cxn modelId="{4F52187C-D37E-4DB0-AA4F-E16474E8EE3F}" type="presOf" srcId="{A98C130A-AE4B-41A2-975B-9334ECEF73A5}" destId="{D1A58EC7-F58E-4AAF-9FCE-200CDC234E81}" srcOrd="0" destOrd="0" presId="urn:microsoft.com/office/officeart/2005/8/layout/process2"/>
    <dgm:cxn modelId="{F0E76B95-E5D1-426A-A7EB-3F3391BBAE72}" srcId="{D3504531-60FC-4C38-BDD8-41AB8E64E04C}" destId="{9173FD97-2346-4864-BAC4-B8DB984E4DA5}" srcOrd="0" destOrd="0" parTransId="{F79CE1DE-84A4-43EC-BBC2-813EFE4FC2C5}" sibTransId="{8FEA1636-7F53-4A84-952B-1FEE8CA30019}"/>
    <dgm:cxn modelId="{F0148C97-A8ED-4738-A13B-F03D93F8F2B5}" srcId="{8E65A091-2AE3-4B0D-B64F-024FD97AA87D}" destId="{D761CCA6-27B5-4233-87CD-B984B968763A}" srcOrd="3" destOrd="0" parTransId="{4438188E-44CF-49F6-AF32-BFB6AF67F103}" sibTransId="{A98C130A-AE4B-41A2-975B-9334ECEF73A5}"/>
    <dgm:cxn modelId="{94F0829D-78BD-455C-B48F-0CE0E186E39F}" srcId="{8E65A091-2AE3-4B0D-B64F-024FD97AA87D}" destId="{7C4DC346-39CE-4F67-90C5-7AD9C4D03483}" srcOrd="4" destOrd="0" parTransId="{C33EF100-E5D4-4C80-80CF-1FF80586916B}" sibTransId="{2DB23D8B-6168-4118-90BE-9D52117D505F}"/>
    <dgm:cxn modelId="{6CEBF8A5-BD54-4C13-A842-A76F472A4276}" type="presOf" srcId="{DB749416-E8B7-411E-96C6-46137250EA97}" destId="{D690046F-CC98-4B74-8AF8-5D6E9544B442}" srcOrd="0" destOrd="0" presId="urn:microsoft.com/office/officeart/2005/8/layout/process2"/>
    <dgm:cxn modelId="{557BC1A8-E052-4047-BC03-02C124B7E6A7}" srcId="{7C4DC346-39CE-4F67-90C5-7AD9C4D03483}" destId="{7EF08446-6B09-4097-8A5E-1A12B9F39CAD}" srcOrd="0" destOrd="0" parTransId="{B5B2CF5F-DBAC-4280-BC28-6284CEE7DF5A}" sibTransId="{17CA1948-CD56-4125-81B3-D4BD80BBA274}"/>
    <dgm:cxn modelId="{E22D25B4-611E-40F0-8DD4-7488E63F567F}" type="presOf" srcId="{920C8C7D-B093-4E28-8D24-A1DAD9B163E6}" destId="{0430512B-D09E-4C1C-8D5C-39D952E75759}" srcOrd="0" destOrd="0" presId="urn:microsoft.com/office/officeart/2005/8/layout/process2"/>
    <dgm:cxn modelId="{3D9A5AB7-5824-43C3-875D-E940E53B16ED}" type="presOf" srcId="{8E65A091-2AE3-4B0D-B64F-024FD97AA87D}" destId="{3AB05F45-E593-4D26-9A20-AA45EB8FD594}" srcOrd="0" destOrd="0" presId="urn:microsoft.com/office/officeart/2005/8/layout/process2"/>
    <dgm:cxn modelId="{C0D7D2BA-B29B-4000-8BF5-5C9E255EA1BD}" type="presOf" srcId="{BB41E96F-7F07-40A5-AB72-718DFB234666}" destId="{F7080A76-59E0-4F11-AB56-1E94A501C285}" srcOrd="0" destOrd="0" presId="urn:microsoft.com/office/officeart/2005/8/layout/process2"/>
    <dgm:cxn modelId="{4C9F87C1-A066-4C43-807B-C587AE6D7236}" srcId="{D761CCA6-27B5-4233-87CD-B984B968763A}" destId="{DE104B69-3CBE-4121-9D85-290CB1AA91ED}" srcOrd="0" destOrd="0" parTransId="{1BCC7E7A-A644-40D0-90F8-7B118595E642}" sibTransId="{6C9BA4D0-477D-462D-BA2E-8F298F270A0F}"/>
    <dgm:cxn modelId="{366D5CC8-7945-4949-9ACF-99CBE6AFE44C}" srcId="{8E65A091-2AE3-4B0D-B64F-024FD97AA87D}" destId="{920C8C7D-B093-4E28-8D24-A1DAD9B163E6}" srcOrd="5" destOrd="0" parTransId="{BF38F855-7ADD-4EDD-A6DD-2BB1528C7326}" sibTransId="{DB749416-E8B7-411E-96C6-46137250EA97}"/>
    <dgm:cxn modelId="{8B8E4EC9-8A6A-4ABC-A344-8DE98B239D6C}" type="presOf" srcId="{D761CCA6-27B5-4233-87CD-B984B968763A}" destId="{F1D6C21C-A2B8-4692-8F08-04EA3E00C174}" srcOrd="0" destOrd="0" presId="urn:microsoft.com/office/officeart/2005/8/layout/process2"/>
    <dgm:cxn modelId="{970CB5D1-4C7A-432A-8769-D27CE6969D7C}" type="presOf" srcId="{3B5102BB-AD12-4DD9-87FA-A0C0A9EA4653}" destId="{1178A579-F392-4116-A9D8-1563C5BC5E3C}" srcOrd="0" destOrd="1" presId="urn:microsoft.com/office/officeart/2005/8/layout/process2"/>
    <dgm:cxn modelId="{ED08B4DB-F613-4AF6-88D6-5FD3C39796DA}" type="presOf" srcId="{7C4DC346-39CE-4F67-90C5-7AD9C4D03483}" destId="{0845ECE2-B207-41DB-BA60-8649E39E0DC9}" srcOrd="0" destOrd="0" presId="urn:microsoft.com/office/officeart/2005/8/layout/process2"/>
    <dgm:cxn modelId="{B7A15CE7-67C0-4517-8E4E-95E4C9DD609A}" srcId="{8E65A091-2AE3-4B0D-B64F-024FD97AA87D}" destId="{83605BDC-887C-4ECD-A341-9B653DD06F8C}" srcOrd="0" destOrd="0" parTransId="{211E1F6D-A0FF-43EC-AA12-43AA93B92164}" sibTransId="{20AA218E-95AD-4616-8CBB-3435C646C0F6}"/>
    <dgm:cxn modelId="{6DB789EB-916A-4C06-85D2-620D356E7B80}" type="presOf" srcId="{22CB8D53-A0B1-4136-87C2-0FF545DDCCE1}" destId="{03BB578A-0ED0-4A61-817E-6B0D5B53A54C}" srcOrd="0" destOrd="1" presId="urn:microsoft.com/office/officeart/2005/8/layout/process2"/>
    <dgm:cxn modelId="{0D2F4EF1-B280-40CC-862C-89DB1DC4BD8E}" type="presOf" srcId="{7EF08446-6B09-4097-8A5E-1A12B9F39CAD}" destId="{0845ECE2-B207-41DB-BA60-8649E39E0DC9}" srcOrd="0" destOrd="1" presId="urn:microsoft.com/office/officeart/2005/8/layout/process2"/>
    <dgm:cxn modelId="{D2F81EF5-14E5-4EE5-BC46-42DAF7486E58}" srcId="{8E65A091-2AE3-4B0D-B64F-024FD97AA87D}" destId="{21F5346E-94B5-4278-B8E2-CE296A8F1C66}" srcOrd="2" destOrd="0" parTransId="{5CE4FC62-0BDA-4B02-A703-229ADF50F7C2}" sibTransId="{9D8EE481-95DA-4EDF-93DE-30248CF2D056}"/>
    <dgm:cxn modelId="{4234D2FD-7C8A-406C-9960-473055397D9A}" type="presOf" srcId="{83605BDC-887C-4ECD-A341-9B653DD06F8C}" destId="{D017FAC0-2E78-4338-8A64-083B7CE366FF}" srcOrd="0" destOrd="0" presId="urn:microsoft.com/office/officeart/2005/8/layout/process2"/>
    <dgm:cxn modelId="{4371C9DB-4D31-47F3-A255-7125D122DCBA}" type="presParOf" srcId="{3AB05F45-E593-4D26-9A20-AA45EB8FD594}" destId="{D017FAC0-2E78-4338-8A64-083B7CE366FF}" srcOrd="0" destOrd="0" presId="urn:microsoft.com/office/officeart/2005/8/layout/process2"/>
    <dgm:cxn modelId="{192992C0-DADE-465B-9C6F-96A8EF97A467}" type="presParOf" srcId="{3AB05F45-E593-4D26-9A20-AA45EB8FD594}" destId="{B240243A-73DA-42A0-A566-8167251979A7}" srcOrd="1" destOrd="0" presId="urn:microsoft.com/office/officeart/2005/8/layout/process2"/>
    <dgm:cxn modelId="{3948EFE1-942D-4C32-B8C7-8273D08AA4E7}" type="presParOf" srcId="{B240243A-73DA-42A0-A566-8167251979A7}" destId="{A748BB90-067E-4E98-B736-926CD0B70034}" srcOrd="0" destOrd="0" presId="urn:microsoft.com/office/officeart/2005/8/layout/process2"/>
    <dgm:cxn modelId="{7D4CFBF0-265D-4331-AEC4-C653BA248E2B}" type="presParOf" srcId="{3AB05F45-E593-4D26-9A20-AA45EB8FD594}" destId="{67EC6C87-0D54-4F9F-9A1E-88EA8DC38673}" srcOrd="2" destOrd="0" presId="urn:microsoft.com/office/officeart/2005/8/layout/process2"/>
    <dgm:cxn modelId="{486437DC-BE90-4225-A3DD-327B003A8539}" type="presParOf" srcId="{3AB05F45-E593-4D26-9A20-AA45EB8FD594}" destId="{F7080A76-59E0-4F11-AB56-1E94A501C285}" srcOrd="3" destOrd="0" presId="urn:microsoft.com/office/officeart/2005/8/layout/process2"/>
    <dgm:cxn modelId="{E5E1F88D-9BAE-41C6-8C8A-1ED921560FFD}" type="presParOf" srcId="{F7080A76-59E0-4F11-AB56-1E94A501C285}" destId="{F82F6839-1CF8-48D5-BD68-67D7A6BD5516}" srcOrd="0" destOrd="0" presId="urn:microsoft.com/office/officeart/2005/8/layout/process2"/>
    <dgm:cxn modelId="{A8B85C65-B033-44EA-95BD-84F2912501A2}" type="presParOf" srcId="{3AB05F45-E593-4D26-9A20-AA45EB8FD594}" destId="{1178A579-F392-4116-A9D8-1563C5BC5E3C}" srcOrd="4" destOrd="0" presId="urn:microsoft.com/office/officeart/2005/8/layout/process2"/>
    <dgm:cxn modelId="{CEA21D67-E223-4F2E-B368-768B3250D282}" type="presParOf" srcId="{3AB05F45-E593-4D26-9A20-AA45EB8FD594}" destId="{4B55DA68-E7D3-4A2C-8FF4-7689AD93113B}" srcOrd="5" destOrd="0" presId="urn:microsoft.com/office/officeart/2005/8/layout/process2"/>
    <dgm:cxn modelId="{DEDE80D9-CBB3-45F3-9952-A1CD7CBC788E}" type="presParOf" srcId="{4B55DA68-E7D3-4A2C-8FF4-7689AD93113B}" destId="{0350FB77-E15F-40F6-B678-CE65D18EB915}" srcOrd="0" destOrd="0" presId="urn:microsoft.com/office/officeart/2005/8/layout/process2"/>
    <dgm:cxn modelId="{898D95F0-21BF-4C23-915B-2E93ACEFCFF0}" type="presParOf" srcId="{3AB05F45-E593-4D26-9A20-AA45EB8FD594}" destId="{F1D6C21C-A2B8-4692-8F08-04EA3E00C174}" srcOrd="6" destOrd="0" presId="urn:microsoft.com/office/officeart/2005/8/layout/process2"/>
    <dgm:cxn modelId="{4068A14F-6CE5-4E7A-8AFA-290DD67130E3}" type="presParOf" srcId="{3AB05F45-E593-4D26-9A20-AA45EB8FD594}" destId="{D1A58EC7-F58E-4AAF-9FCE-200CDC234E81}" srcOrd="7" destOrd="0" presId="urn:microsoft.com/office/officeart/2005/8/layout/process2"/>
    <dgm:cxn modelId="{FE89629A-CE73-4DE4-B9EE-C14C6CAC17CF}" type="presParOf" srcId="{D1A58EC7-F58E-4AAF-9FCE-200CDC234E81}" destId="{EFBB1C6D-7419-4E6E-909A-84CE16109194}" srcOrd="0" destOrd="0" presId="urn:microsoft.com/office/officeart/2005/8/layout/process2"/>
    <dgm:cxn modelId="{F9D9CC4E-9F04-4D1A-9FF6-AE7EA612C311}" type="presParOf" srcId="{3AB05F45-E593-4D26-9A20-AA45EB8FD594}" destId="{0845ECE2-B207-41DB-BA60-8649E39E0DC9}" srcOrd="8" destOrd="0" presId="urn:microsoft.com/office/officeart/2005/8/layout/process2"/>
    <dgm:cxn modelId="{F68FCEFA-6729-4C69-A857-AEDC33D51385}" type="presParOf" srcId="{3AB05F45-E593-4D26-9A20-AA45EB8FD594}" destId="{D8A4A76C-B052-46E5-9C35-1796A6490EAF}" srcOrd="9" destOrd="0" presId="urn:microsoft.com/office/officeart/2005/8/layout/process2"/>
    <dgm:cxn modelId="{82D39C4A-90A2-4F28-9851-E654E234B6E3}" type="presParOf" srcId="{D8A4A76C-B052-46E5-9C35-1796A6490EAF}" destId="{3CE50789-2CA6-45BE-BD00-80BC9A8EEBEF}" srcOrd="0" destOrd="0" presId="urn:microsoft.com/office/officeart/2005/8/layout/process2"/>
    <dgm:cxn modelId="{EC748DBD-42E1-411C-96A6-DFCC1BC2DBC6}" type="presParOf" srcId="{3AB05F45-E593-4D26-9A20-AA45EB8FD594}" destId="{0430512B-D09E-4C1C-8D5C-39D952E75759}" srcOrd="10" destOrd="0" presId="urn:microsoft.com/office/officeart/2005/8/layout/process2"/>
    <dgm:cxn modelId="{E522BB63-8FB9-4E31-9EBD-83B7EAD90BAA}" type="presParOf" srcId="{3AB05F45-E593-4D26-9A20-AA45EB8FD594}" destId="{D690046F-CC98-4B74-8AF8-5D6E9544B442}" srcOrd="11" destOrd="0" presId="urn:microsoft.com/office/officeart/2005/8/layout/process2"/>
    <dgm:cxn modelId="{810399BC-2180-471A-B93B-21F719E480A7}" type="presParOf" srcId="{D690046F-CC98-4B74-8AF8-5D6E9544B442}" destId="{89167747-52DB-4173-9FA5-4C02B821FC86}" srcOrd="0" destOrd="0" presId="urn:microsoft.com/office/officeart/2005/8/layout/process2"/>
    <dgm:cxn modelId="{57D345D3-C81D-4E38-8617-29AEC30DC608}" type="presParOf" srcId="{3AB05F45-E593-4D26-9A20-AA45EB8FD594}" destId="{03BB578A-0ED0-4A61-817E-6B0D5B53A54C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D8CFDC-4310-45BB-AC3A-F6F325F6BB5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366FD0D-F7A6-4F58-9476-8A1749A39BE8}">
      <dgm:prSet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ES" sz="1800" b="1" dirty="0">
              <a:solidFill>
                <a:schemeClr val="bg1"/>
              </a:solidFill>
              <a:latin typeface="+mn-lt"/>
            </a:rPr>
            <a:t>Brevedad y claridad</a:t>
          </a:r>
          <a:endParaRPr lang="es-CL" sz="1800" dirty="0">
            <a:solidFill>
              <a:schemeClr val="bg1"/>
            </a:solidFill>
            <a:latin typeface="+mn-lt"/>
          </a:endParaRPr>
        </a:p>
      </dgm:t>
    </dgm:pt>
    <dgm:pt modelId="{F65C98C0-57A1-43D8-B495-7E5CE24A5874}" type="parTrans" cxnId="{9DA28AEB-24F5-48EE-BDE0-5F68775D064A}">
      <dgm:prSet/>
      <dgm:spPr/>
      <dgm:t>
        <a:bodyPr/>
        <a:lstStyle/>
        <a:p>
          <a:endParaRPr lang="es-CL"/>
        </a:p>
      </dgm:t>
    </dgm:pt>
    <dgm:pt modelId="{EB8A0AC7-9A46-4F56-8C8F-20B7494E5542}" type="sibTrans" cxnId="{9DA28AEB-24F5-48EE-BDE0-5F68775D064A}">
      <dgm:prSet/>
      <dgm:spPr/>
      <dgm:t>
        <a:bodyPr/>
        <a:lstStyle/>
        <a:p>
          <a:endParaRPr lang="es-CL"/>
        </a:p>
      </dgm:t>
    </dgm:pt>
    <dgm:pt modelId="{E2E3F6C2-37D8-4BCD-B0EA-438EFDFDC2FD}">
      <dgm:prSet custT="1"/>
      <dgm:spPr>
        <a:solidFill>
          <a:schemeClr val="bg1">
            <a:lumMod val="85000"/>
            <a:alpha val="90000"/>
          </a:schemeClr>
        </a:solidFill>
        <a:ln>
          <a:solidFill>
            <a:srgbClr val="FADBDA">
              <a:alpha val="90000"/>
            </a:srgbClr>
          </a:solidFill>
        </a:ln>
      </dgm:spPr>
      <dgm:t>
        <a:bodyPr/>
        <a:lstStyle/>
        <a:p>
          <a:r>
            <a: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El pitch debe ser conciso, claro y directo.</a:t>
          </a:r>
          <a:endParaRPr lang="es-CL" sz="18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gm:t>
    </dgm:pt>
    <dgm:pt modelId="{5B3351E3-0599-4B8D-B811-83532A4331B6}" type="parTrans" cxnId="{54F19EA1-5502-410E-BCDE-B8126FDED907}">
      <dgm:prSet/>
      <dgm:spPr/>
      <dgm:t>
        <a:bodyPr/>
        <a:lstStyle/>
        <a:p>
          <a:endParaRPr lang="es-CL"/>
        </a:p>
      </dgm:t>
    </dgm:pt>
    <dgm:pt modelId="{2B5572C8-63CF-4A16-8248-CB0600803409}" type="sibTrans" cxnId="{54F19EA1-5502-410E-BCDE-B8126FDED907}">
      <dgm:prSet/>
      <dgm:spPr/>
      <dgm:t>
        <a:bodyPr/>
        <a:lstStyle/>
        <a:p>
          <a:endParaRPr lang="es-CL"/>
        </a:p>
      </dgm:t>
    </dgm:pt>
    <dgm:pt modelId="{9A356741-F2DE-42CC-9CAB-1C4B6C5EDECF}">
      <dgm:prSet custT="1"/>
      <dgm:spPr>
        <a:solidFill>
          <a:schemeClr val="bg1">
            <a:lumMod val="85000"/>
            <a:alpha val="90000"/>
          </a:schemeClr>
        </a:solidFill>
        <a:ln>
          <a:solidFill>
            <a:srgbClr val="FADBDA">
              <a:alpha val="90000"/>
            </a:srgbClr>
          </a:solidFill>
        </a:ln>
      </dgm:spPr>
      <dgm:t>
        <a:bodyPr/>
        <a:lstStyle/>
        <a:p>
          <a:r>
            <a: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Terminar con una invitación clara y contundente.</a:t>
          </a:r>
          <a:endParaRPr lang="es-CL" sz="18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gm:t>
    </dgm:pt>
    <dgm:pt modelId="{B011DCC5-7EE5-4E87-BA06-59AE182433FF}" type="parTrans" cxnId="{535B2312-B622-4996-B3E0-817EC451A401}">
      <dgm:prSet/>
      <dgm:spPr/>
      <dgm:t>
        <a:bodyPr/>
        <a:lstStyle/>
        <a:p>
          <a:endParaRPr lang="es-CL"/>
        </a:p>
      </dgm:t>
    </dgm:pt>
    <dgm:pt modelId="{1C8C6E7C-8AF2-439F-A876-631C0A31097F}" type="sibTrans" cxnId="{535B2312-B622-4996-B3E0-817EC451A401}">
      <dgm:prSet/>
      <dgm:spPr/>
      <dgm:t>
        <a:bodyPr/>
        <a:lstStyle/>
        <a:p>
          <a:endParaRPr lang="es-CL"/>
        </a:p>
      </dgm:t>
    </dgm:pt>
    <dgm:pt modelId="{FB992624-82F5-40A5-A63A-E928F5E4509B}">
      <dgm:prSet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800" b="1" dirty="0">
              <a:solidFill>
                <a:schemeClr val="bg1"/>
              </a:solidFill>
              <a:latin typeface="+mn-lt"/>
            </a:rPr>
            <a:t>Adaptación</a:t>
          </a:r>
        </a:p>
      </dgm:t>
    </dgm:pt>
    <dgm:pt modelId="{3E3F82F6-1931-4B78-8C8B-1B0E147E2267}" type="parTrans" cxnId="{03D3D8CF-C454-424F-8B1D-AB2AC6A571E8}">
      <dgm:prSet/>
      <dgm:spPr/>
      <dgm:t>
        <a:bodyPr/>
        <a:lstStyle/>
        <a:p>
          <a:endParaRPr lang="es-CL"/>
        </a:p>
      </dgm:t>
    </dgm:pt>
    <dgm:pt modelId="{EAED89A2-5CDC-4CF7-8D91-9BE3718528BA}" type="sibTrans" cxnId="{03D3D8CF-C454-424F-8B1D-AB2AC6A571E8}">
      <dgm:prSet/>
      <dgm:spPr/>
      <dgm:t>
        <a:bodyPr/>
        <a:lstStyle/>
        <a:p>
          <a:endParaRPr lang="es-CL"/>
        </a:p>
      </dgm:t>
    </dgm:pt>
    <dgm:pt modelId="{EB9C600B-3D6D-4463-BA06-0461254F12F8}">
      <dgm:prSet custT="1"/>
      <dgm:spPr>
        <a:solidFill>
          <a:schemeClr val="bg1">
            <a:lumMod val="85000"/>
            <a:alpha val="90000"/>
          </a:schemeClr>
        </a:solidFill>
        <a:ln>
          <a:solidFill>
            <a:srgbClr val="FADBDA">
              <a:alpha val="90000"/>
            </a:srgbClr>
          </a:solidFill>
        </a:ln>
      </dgm:spPr>
      <dgm:t>
        <a:bodyPr/>
        <a:lstStyle/>
        <a:p>
          <a:r>
            <a: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Ajustar el mensaje según la audiencia (inversionistas, clientes, mentores, etc.).</a:t>
          </a:r>
          <a:endParaRPr lang="es-CL" sz="18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gm:t>
    </dgm:pt>
    <dgm:pt modelId="{DEE8516B-2378-43EE-9332-C565DF16DE97}" type="parTrans" cxnId="{E651AD4C-D1C5-4D48-BAF7-3D253033F9DB}">
      <dgm:prSet/>
      <dgm:spPr/>
      <dgm:t>
        <a:bodyPr/>
        <a:lstStyle/>
        <a:p>
          <a:endParaRPr lang="es-CL"/>
        </a:p>
      </dgm:t>
    </dgm:pt>
    <dgm:pt modelId="{0D61ED3B-C388-43D4-B1B6-84064C50EB83}" type="sibTrans" cxnId="{E651AD4C-D1C5-4D48-BAF7-3D253033F9DB}">
      <dgm:prSet/>
      <dgm:spPr/>
      <dgm:t>
        <a:bodyPr/>
        <a:lstStyle/>
        <a:p>
          <a:endParaRPr lang="es-CL"/>
        </a:p>
      </dgm:t>
    </dgm:pt>
    <dgm:pt modelId="{2E84ED79-7F83-4808-A95F-A588B0FD9F4D}">
      <dgm:prSet custT="1"/>
      <dgm:spPr>
        <a:solidFill>
          <a:srgbClr val="E1261E"/>
        </a:solidFill>
        <a:ln>
          <a:solidFill>
            <a:srgbClr val="E1261E"/>
          </a:solidFill>
        </a:ln>
      </dgm:spPr>
      <dgm:t>
        <a:bodyPr/>
        <a:lstStyle/>
        <a:p>
          <a:r>
            <a:rPr lang="es-CL" sz="1800" b="1" dirty="0">
              <a:solidFill>
                <a:schemeClr val="bg1"/>
              </a:solidFill>
              <a:latin typeface="+mn-lt"/>
            </a:rPr>
            <a:t>Llamado a la acción</a:t>
          </a:r>
        </a:p>
      </dgm:t>
    </dgm:pt>
    <dgm:pt modelId="{7BB07EAC-734B-4DF6-97A3-DA81C556AE2A}" type="parTrans" cxnId="{AAF49792-1919-49A7-922E-EA816AC059F1}">
      <dgm:prSet/>
      <dgm:spPr/>
      <dgm:t>
        <a:bodyPr/>
        <a:lstStyle/>
        <a:p>
          <a:endParaRPr lang="es-CL"/>
        </a:p>
      </dgm:t>
    </dgm:pt>
    <dgm:pt modelId="{CD7D9192-5821-4FB3-92A3-84C064E65165}" type="sibTrans" cxnId="{AAF49792-1919-49A7-922E-EA816AC059F1}">
      <dgm:prSet/>
      <dgm:spPr/>
      <dgm:t>
        <a:bodyPr/>
        <a:lstStyle/>
        <a:p>
          <a:endParaRPr lang="es-CL"/>
        </a:p>
      </dgm:t>
    </dgm:pt>
    <dgm:pt modelId="{22E864F1-20B4-4805-9E64-EDE769EA7252}" type="pres">
      <dgm:prSet presAssocID="{CFD8CFDC-4310-45BB-AC3A-F6F325F6BB5A}" presName="linear" presStyleCnt="0">
        <dgm:presLayoutVars>
          <dgm:dir/>
          <dgm:animLvl val="lvl"/>
          <dgm:resizeHandles val="exact"/>
        </dgm:presLayoutVars>
      </dgm:prSet>
      <dgm:spPr/>
    </dgm:pt>
    <dgm:pt modelId="{FFBC7938-12B1-431E-A1A1-1CBECC6E8A52}" type="pres">
      <dgm:prSet presAssocID="{C366FD0D-F7A6-4F58-9476-8A1749A39BE8}" presName="parentLin" presStyleCnt="0"/>
      <dgm:spPr/>
    </dgm:pt>
    <dgm:pt modelId="{99D9F459-F512-4C8A-97C6-693091ABE069}" type="pres">
      <dgm:prSet presAssocID="{C366FD0D-F7A6-4F58-9476-8A1749A39BE8}" presName="parentLeftMargin" presStyleLbl="node1" presStyleIdx="0" presStyleCnt="3"/>
      <dgm:spPr/>
    </dgm:pt>
    <dgm:pt modelId="{CD9ABCCA-F053-4429-875E-16AA78461DB4}" type="pres">
      <dgm:prSet presAssocID="{C366FD0D-F7A6-4F58-9476-8A1749A39BE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3B71D9-11D9-42B6-BF41-B3A630D38FC1}" type="pres">
      <dgm:prSet presAssocID="{C366FD0D-F7A6-4F58-9476-8A1749A39BE8}" presName="negativeSpace" presStyleCnt="0"/>
      <dgm:spPr/>
    </dgm:pt>
    <dgm:pt modelId="{82B0C02B-D637-4880-BB15-02814F714883}" type="pres">
      <dgm:prSet presAssocID="{C366FD0D-F7A6-4F58-9476-8A1749A39BE8}" presName="childText" presStyleLbl="conFgAcc1" presStyleIdx="0" presStyleCnt="3">
        <dgm:presLayoutVars>
          <dgm:bulletEnabled val="1"/>
        </dgm:presLayoutVars>
      </dgm:prSet>
      <dgm:spPr/>
    </dgm:pt>
    <dgm:pt modelId="{A5977569-B457-49BA-978D-C028FAF10A17}" type="pres">
      <dgm:prSet presAssocID="{EB8A0AC7-9A46-4F56-8C8F-20B7494E5542}" presName="spaceBetweenRectangles" presStyleCnt="0"/>
      <dgm:spPr/>
    </dgm:pt>
    <dgm:pt modelId="{182337D3-847B-43D8-84FC-B3CDDCDFA13F}" type="pres">
      <dgm:prSet presAssocID="{FB992624-82F5-40A5-A63A-E928F5E4509B}" presName="parentLin" presStyleCnt="0"/>
      <dgm:spPr/>
    </dgm:pt>
    <dgm:pt modelId="{CFAF86DF-FEDA-4DE2-9FB2-F041A3F0958B}" type="pres">
      <dgm:prSet presAssocID="{FB992624-82F5-40A5-A63A-E928F5E4509B}" presName="parentLeftMargin" presStyleLbl="node1" presStyleIdx="0" presStyleCnt="3"/>
      <dgm:spPr/>
    </dgm:pt>
    <dgm:pt modelId="{9EB58E30-4AB1-4BF9-AFA1-D4495192CB51}" type="pres">
      <dgm:prSet presAssocID="{FB992624-82F5-40A5-A63A-E928F5E450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6094793-D5FA-4BBD-BBC6-055E23F4AA63}" type="pres">
      <dgm:prSet presAssocID="{FB992624-82F5-40A5-A63A-E928F5E4509B}" presName="negativeSpace" presStyleCnt="0"/>
      <dgm:spPr/>
    </dgm:pt>
    <dgm:pt modelId="{C65DA0E6-21A5-456A-80D3-68FA17D6D47D}" type="pres">
      <dgm:prSet presAssocID="{FB992624-82F5-40A5-A63A-E928F5E4509B}" presName="childText" presStyleLbl="conFgAcc1" presStyleIdx="1" presStyleCnt="3">
        <dgm:presLayoutVars>
          <dgm:bulletEnabled val="1"/>
        </dgm:presLayoutVars>
      </dgm:prSet>
      <dgm:spPr/>
    </dgm:pt>
    <dgm:pt modelId="{AE7DD9D2-2633-47FA-914F-5350206335D5}" type="pres">
      <dgm:prSet presAssocID="{EAED89A2-5CDC-4CF7-8D91-9BE3718528BA}" presName="spaceBetweenRectangles" presStyleCnt="0"/>
      <dgm:spPr/>
    </dgm:pt>
    <dgm:pt modelId="{A1248AAC-45DD-4574-B6F3-DCBFB6128B02}" type="pres">
      <dgm:prSet presAssocID="{2E84ED79-7F83-4808-A95F-A588B0FD9F4D}" presName="parentLin" presStyleCnt="0"/>
      <dgm:spPr/>
    </dgm:pt>
    <dgm:pt modelId="{863B9680-3512-4196-A803-5F5AB162BA73}" type="pres">
      <dgm:prSet presAssocID="{2E84ED79-7F83-4808-A95F-A588B0FD9F4D}" presName="parentLeftMargin" presStyleLbl="node1" presStyleIdx="1" presStyleCnt="3"/>
      <dgm:spPr/>
    </dgm:pt>
    <dgm:pt modelId="{C5B63911-515C-48AA-83B3-5DD377FB6ACE}" type="pres">
      <dgm:prSet presAssocID="{2E84ED79-7F83-4808-A95F-A588B0FD9F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B5032A1-7669-4BFF-AD26-2CF9B3EFF7E1}" type="pres">
      <dgm:prSet presAssocID="{2E84ED79-7F83-4808-A95F-A588B0FD9F4D}" presName="negativeSpace" presStyleCnt="0"/>
      <dgm:spPr/>
    </dgm:pt>
    <dgm:pt modelId="{257435D5-EF3F-4933-A200-5AD40DE0F4B8}" type="pres">
      <dgm:prSet presAssocID="{2E84ED79-7F83-4808-A95F-A588B0FD9F4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35B2312-B622-4996-B3E0-817EC451A401}" srcId="{2E84ED79-7F83-4808-A95F-A588B0FD9F4D}" destId="{9A356741-F2DE-42CC-9CAB-1C4B6C5EDECF}" srcOrd="0" destOrd="0" parTransId="{B011DCC5-7EE5-4E87-BA06-59AE182433FF}" sibTransId="{1C8C6E7C-8AF2-439F-A876-631C0A31097F}"/>
    <dgm:cxn modelId="{F3909716-8FD6-4207-84ED-17BBCA1F4A1C}" type="presOf" srcId="{9A356741-F2DE-42CC-9CAB-1C4B6C5EDECF}" destId="{257435D5-EF3F-4933-A200-5AD40DE0F4B8}" srcOrd="0" destOrd="0" presId="urn:microsoft.com/office/officeart/2005/8/layout/list1"/>
    <dgm:cxn modelId="{DCBE0832-7160-42EF-A3EB-F66FAD6335CD}" type="presOf" srcId="{FB992624-82F5-40A5-A63A-E928F5E4509B}" destId="{9EB58E30-4AB1-4BF9-AFA1-D4495192CB51}" srcOrd="1" destOrd="0" presId="urn:microsoft.com/office/officeart/2005/8/layout/list1"/>
    <dgm:cxn modelId="{FB43B85C-4E44-40EC-AE96-959B6E9BB542}" type="presOf" srcId="{FB992624-82F5-40A5-A63A-E928F5E4509B}" destId="{CFAF86DF-FEDA-4DE2-9FB2-F041A3F0958B}" srcOrd="0" destOrd="0" presId="urn:microsoft.com/office/officeart/2005/8/layout/list1"/>
    <dgm:cxn modelId="{F760AC5D-BB55-43CF-83DE-0A83F1FC4462}" type="presOf" srcId="{2E84ED79-7F83-4808-A95F-A588B0FD9F4D}" destId="{863B9680-3512-4196-A803-5F5AB162BA73}" srcOrd="0" destOrd="0" presId="urn:microsoft.com/office/officeart/2005/8/layout/list1"/>
    <dgm:cxn modelId="{E651AD4C-D1C5-4D48-BAF7-3D253033F9DB}" srcId="{FB992624-82F5-40A5-A63A-E928F5E4509B}" destId="{EB9C600B-3D6D-4463-BA06-0461254F12F8}" srcOrd="0" destOrd="0" parTransId="{DEE8516B-2378-43EE-9332-C565DF16DE97}" sibTransId="{0D61ED3B-C388-43D4-B1B6-84064C50EB83}"/>
    <dgm:cxn modelId="{6C78DF79-6B55-4476-9129-E352AC9006B8}" type="presOf" srcId="{2E84ED79-7F83-4808-A95F-A588B0FD9F4D}" destId="{C5B63911-515C-48AA-83B3-5DD377FB6ACE}" srcOrd="1" destOrd="0" presId="urn:microsoft.com/office/officeart/2005/8/layout/list1"/>
    <dgm:cxn modelId="{7A20F680-1D5A-4BDB-9173-E0B6FE3E4567}" type="presOf" srcId="{E2E3F6C2-37D8-4BCD-B0EA-438EFDFDC2FD}" destId="{82B0C02B-D637-4880-BB15-02814F714883}" srcOrd="0" destOrd="0" presId="urn:microsoft.com/office/officeart/2005/8/layout/list1"/>
    <dgm:cxn modelId="{AAF49792-1919-49A7-922E-EA816AC059F1}" srcId="{CFD8CFDC-4310-45BB-AC3A-F6F325F6BB5A}" destId="{2E84ED79-7F83-4808-A95F-A588B0FD9F4D}" srcOrd="2" destOrd="0" parTransId="{7BB07EAC-734B-4DF6-97A3-DA81C556AE2A}" sibTransId="{CD7D9192-5821-4FB3-92A3-84C064E65165}"/>
    <dgm:cxn modelId="{54F19EA1-5502-410E-BCDE-B8126FDED907}" srcId="{C366FD0D-F7A6-4F58-9476-8A1749A39BE8}" destId="{E2E3F6C2-37D8-4BCD-B0EA-438EFDFDC2FD}" srcOrd="0" destOrd="0" parTransId="{5B3351E3-0599-4B8D-B811-83532A4331B6}" sibTransId="{2B5572C8-63CF-4A16-8248-CB0600803409}"/>
    <dgm:cxn modelId="{7EEFB5B6-83A3-44BD-80A7-07F6702E53F5}" type="presOf" srcId="{EB9C600B-3D6D-4463-BA06-0461254F12F8}" destId="{C65DA0E6-21A5-456A-80D3-68FA17D6D47D}" srcOrd="0" destOrd="0" presId="urn:microsoft.com/office/officeart/2005/8/layout/list1"/>
    <dgm:cxn modelId="{B31EE9CA-5EB7-497E-8B3C-91479675B5EC}" type="presOf" srcId="{C366FD0D-F7A6-4F58-9476-8A1749A39BE8}" destId="{99D9F459-F512-4C8A-97C6-693091ABE069}" srcOrd="0" destOrd="0" presId="urn:microsoft.com/office/officeart/2005/8/layout/list1"/>
    <dgm:cxn modelId="{03D3D8CF-C454-424F-8B1D-AB2AC6A571E8}" srcId="{CFD8CFDC-4310-45BB-AC3A-F6F325F6BB5A}" destId="{FB992624-82F5-40A5-A63A-E928F5E4509B}" srcOrd="1" destOrd="0" parTransId="{3E3F82F6-1931-4B78-8C8B-1B0E147E2267}" sibTransId="{EAED89A2-5CDC-4CF7-8D91-9BE3718528BA}"/>
    <dgm:cxn modelId="{8510E7DE-3F8B-42DE-9698-7ACBB7EFDF25}" type="presOf" srcId="{CFD8CFDC-4310-45BB-AC3A-F6F325F6BB5A}" destId="{22E864F1-20B4-4805-9E64-EDE769EA7252}" srcOrd="0" destOrd="0" presId="urn:microsoft.com/office/officeart/2005/8/layout/list1"/>
    <dgm:cxn modelId="{E1E8C4E7-A2F6-437F-8004-C6052460F3EE}" type="presOf" srcId="{C366FD0D-F7A6-4F58-9476-8A1749A39BE8}" destId="{CD9ABCCA-F053-4429-875E-16AA78461DB4}" srcOrd="1" destOrd="0" presId="urn:microsoft.com/office/officeart/2005/8/layout/list1"/>
    <dgm:cxn modelId="{9DA28AEB-24F5-48EE-BDE0-5F68775D064A}" srcId="{CFD8CFDC-4310-45BB-AC3A-F6F325F6BB5A}" destId="{C366FD0D-F7A6-4F58-9476-8A1749A39BE8}" srcOrd="0" destOrd="0" parTransId="{F65C98C0-57A1-43D8-B495-7E5CE24A5874}" sibTransId="{EB8A0AC7-9A46-4F56-8C8F-20B7494E5542}"/>
    <dgm:cxn modelId="{19828D23-CAE2-4C89-9FBB-9C824A163143}" type="presParOf" srcId="{22E864F1-20B4-4805-9E64-EDE769EA7252}" destId="{FFBC7938-12B1-431E-A1A1-1CBECC6E8A52}" srcOrd="0" destOrd="0" presId="urn:microsoft.com/office/officeart/2005/8/layout/list1"/>
    <dgm:cxn modelId="{403B6D52-289D-4B32-938E-54E8F9AABE9B}" type="presParOf" srcId="{FFBC7938-12B1-431E-A1A1-1CBECC6E8A52}" destId="{99D9F459-F512-4C8A-97C6-693091ABE069}" srcOrd="0" destOrd="0" presId="urn:microsoft.com/office/officeart/2005/8/layout/list1"/>
    <dgm:cxn modelId="{20238516-3BBB-4C48-A34F-35052F59423A}" type="presParOf" srcId="{FFBC7938-12B1-431E-A1A1-1CBECC6E8A52}" destId="{CD9ABCCA-F053-4429-875E-16AA78461DB4}" srcOrd="1" destOrd="0" presId="urn:microsoft.com/office/officeart/2005/8/layout/list1"/>
    <dgm:cxn modelId="{29AB5A75-F622-4699-B854-9F5BA8719B71}" type="presParOf" srcId="{22E864F1-20B4-4805-9E64-EDE769EA7252}" destId="{6A3B71D9-11D9-42B6-BF41-B3A630D38FC1}" srcOrd="1" destOrd="0" presId="urn:microsoft.com/office/officeart/2005/8/layout/list1"/>
    <dgm:cxn modelId="{E8CA415D-EA92-430E-867D-B94CA1CD6711}" type="presParOf" srcId="{22E864F1-20B4-4805-9E64-EDE769EA7252}" destId="{82B0C02B-D637-4880-BB15-02814F714883}" srcOrd="2" destOrd="0" presId="urn:microsoft.com/office/officeart/2005/8/layout/list1"/>
    <dgm:cxn modelId="{3CF5519C-812A-4A38-AE2D-C67F1D368646}" type="presParOf" srcId="{22E864F1-20B4-4805-9E64-EDE769EA7252}" destId="{A5977569-B457-49BA-978D-C028FAF10A17}" srcOrd="3" destOrd="0" presId="urn:microsoft.com/office/officeart/2005/8/layout/list1"/>
    <dgm:cxn modelId="{1C29EFAD-1DC4-42AE-B981-DAFB46BECE3A}" type="presParOf" srcId="{22E864F1-20B4-4805-9E64-EDE769EA7252}" destId="{182337D3-847B-43D8-84FC-B3CDDCDFA13F}" srcOrd="4" destOrd="0" presId="urn:microsoft.com/office/officeart/2005/8/layout/list1"/>
    <dgm:cxn modelId="{A5FAB1E7-F261-4ECB-9B55-49D98FEC547D}" type="presParOf" srcId="{182337D3-847B-43D8-84FC-B3CDDCDFA13F}" destId="{CFAF86DF-FEDA-4DE2-9FB2-F041A3F0958B}" srcOrd="0" destOrd="0" presId="urn:microsoft.com/office/officeart/2005/8/layout/list1"/>
    <dgm:cxn modelId="{84D684CA-09BC-4387-8D24-1302A40EE8F5}" type="presParOf" srcId="{182337D3-847B-43D8-84FC-B3CDDCDFA13F}" destId="{9EB58E30-4AB1-4BF9-AFA1-D4495192CB51}" srcOrd="1" destOrd="0" presId="urn:microsoft.com/office/officeart/2005/8/layout/list1"/>
    <dgm:cxn modelId="{2CF5427E-4BDA-4DE3-B34C-DD353C341C40}" type="presParOf" srcId="{22E864F1-20B4-4805-9E64-EDE769EA7252}" destId="{26094793-D5FA-4BBD-BBC6-055E23F4AA63}" srcOrd="5" destOrd="0" presId="urn:microsoft.com/office/officeart/2005/8/layout/list1"/>
    <dgm:cxn modelId="{BC263BDC-5926-4FF3-8C6C-46A28955412A}" type="presParOf" srcId="{22E864F1-20B4-4805-9E64-EDE769EA7252}" destId="{C65DA0E6-21A5-456A-80D3-68FA17D6D47D}" srcOrd="6" destOrd="0" presId="urn:microsoft.com/office/officeart/2005/8/layout/list1"/>
    <dgm:cxn modelId="{D620A335-56E1-47B3-9F3A-008BFCC54170}" type="presParOf" srcId="{22E864F1-20B4-4805-9E64-EDE769EA7252}" destId="{AE7DD9D2-2633-47FA-914F-5350206335D5}" srcOrd="7" destOrd="0" presId="urn:microsoft.com/office/officeart/2005/8/layout/list1"/>
    <dgm:cxn modelId="{AEFAF526-AC75-4DAF-883E-7FED80F39820}" type="presParOf" srcId="{22E864F1-20B4-4805-9E64-EDE769EA7252}" destId="{A1248AAC-45DD-4574-B6F3-DCBFB6128B02}" srcOrd="8" destOrd="0" presId="urn:microsoft.com/office/officeart/2005/8/layout/list1"/>
    <dgm:cxn modelId="{8595722A-18E7-4C9E-96EB-23469A8CA351}" type="presParOf" srcId="{A1248AAC-45DD-4574-B6F3-DCBFB6128B02}" destId="{863B9680-3512-4196-A803-5F5AB162BA73}" srcOrd="0" destOrd="0" presId="urn:microsoft.com/office/officeart/2005/8/layout/list1"/>
    <dgm:cxn modelId="{1DE7ABF5-E7D1-4522-B568-FE14FF254DCC}" type="presParOf" srcId="{A1248AAC-45DD-4574-B6F3-DCBFB6128B02}" destId="{C5B63911-515C-48AA-83B3-5DD377FB6ACE}" srcOrd="1" destOrd="0" presId="urn:microsoft.com/office/officeart/2005/8/layout/list1"/>
    <dgm:cxn modelId="{ADA5DDEC-0F61-4546-B26B-31CAA7BE1B87}" type="presParOf" srcId="{22E864F1-20B4-4805-9E64-EDE769EA7252}" destId="{AB5032A1-7669-4BFF-AD26-2CF9B3EFF7E1}" srcOrd="9" destOrd="0" presId="urn:microsoft.com/office/officeart/2005/8/layout/list1"/>
    <dgm:cxn modelId="{5D89BA82-980E-4A55-AE68-7463D421674A}" type="presParOf" srcId="{22E864F1-20B4-4805-9E64-EDE769EA7252}" destId="{257435D5-EF3F-4933-A200-5AD40DE0F4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17FAC0-2E78-4338-8A64-083B7CE366FF}">
      <dsp:nvSpPr>
        <dsp:cNvPr id="0" name=""/>
        <dsp:cNvSpPr/>
      </dsp:nvSpPr>
      <dsp:spPr>
        <a:xfrm>
          <a:off x="584030" y="3601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Introducción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+mn-lt"/>
            </a:rPr>
            <a:t>Nombre de la empresa y frase clave que resuma el negocio</a:t>
          </a:r>
          <a:r>
            <a:rPr lang="es-ES" sz="1600" kern="1200" dirty="0">
              <a:latin typeface="+mn-lt"/>
            </a:rPr>
            <a:t>.</a:t>
          </a:r>
          <a:endParaRPr lang="es-CL" sz="1600" kern="1200" dirty="0">
            <a:latin typeface="+mn-lt"/>
          </a:endParaRPr>
        </a:p>
      </dsp:txBody>
      <dsp:txXfrm>
        <a:off x="601295" y="20866"/>
        <a:ext cx="9432736" cy="554953"/>
      </dsp:txXfrm>
    </dsp:sp>
    <dsp:sp modelId="{B240243A-73DA-42A0-A566-8167251979A7}">
      <dsp:nvSpPr>
        <dsp:cNvPr id="0" name=""/>
        <dsp:cNvSpPr/>
      </dsp:nvSpPr>
      <dsp:spPr>
        <a:xfrm rot="5400000">
          <a:off x="5207135" y="607821"/>
          <a:ext cx="22105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/>
        </a:p>
      </dsp:txBody>
      <dsp:txXfrm rot="-5400000">
        <a:off x="5238083" y="629927"/>
        <a:ext cx="159161" cy="154739"/>
      </dsp:txXfrm>
    </dsp:sp>
    <dsp:sp modelId="{67EC6C87-0D54-4F9F-9A1E-88EA8DC38673}">
      <dsp:nvSpPr>
        <dsp:cNvPr id="0" name=""/>
        <dsp:cNvSpPr/>
      </dsp:nvSpPr>
      <dsp:spPr>
        <a:xfrm>
          <a:off x="584030" y="887826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Problema y oportunidad </a:t>
          </a:r>
          <a:endParaRPr lang="es-CL" sz="1600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+mn-lt"/>
            </a:rPr>
            <a:t>Explicación clara del problema que se busca resolver.</a:t>
          </a:r>
          <a:endParaRPr lang="es-CL" sz="1500" kern="1200" dirty="0">
            <a:latin typeface="+mn-lt"/>
          </a:endParaRPr>
        </a:p>
      </dsp:txBody>
      <dsp:txXfrm>
        <a:off x="601295" y="905091"/>
        <a:ext cx="9432736" cy="554953"/>
      </dsp:txXfrm>
    </dsp:sp>
    <dsp:sp modelId="{F7080A76-59E0-4F11-AB56-1E94A501C285}">
      <dsp:nvSpPr>
        <dsp:cNvPr id="0" name=""/>
        <dsp:cNvSpPr/>
      </dsp:nvSpPr>
      <dsp:spPr>
        <a:xfrm rot="5400000">
          <a:off x="5207135" y="1492046"/>
          <a:ext cx="22105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/>
        </a:p>
      </dsp:txBody>
      <dsp:txXfrm rot="-5400000">
        <a:off x="5238083" y="1514152"/>
        <a:ext cx="159161" cy="154739"/>
      </dsp:txXfrm>
    </dsp:sp>
    <dsp:sp modelId="{1178A579-F392-4116-A9D8-1563C5BC5E3C}">
      <dsp:nvSpPr>
        <dsp:cNvPr id="0" name=""/>
        <dsp:cNvSpPr/>
      </dsp:nvSpPr>
      <dsp:spPr>
        <a:xfrm>
          <a:off x="584030" y="1772051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Solución</a:t>
          </a:r>
          <a:endParaRPr lang="es-CL" sz="1600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>
              <a:latin typeface="+mn-lt"/>
            </a:rPr>
            <a:t>Descripción del producto/servicio y su propuesta de valor.</a:t>
          </a:r>
          <a:endParaRPr lang="es-CL" sz="1500" kern="1200" dirty="0">
            <a:latin typeface="+mn-lt"/>
          </a:endParaRPr>
        </a:p>
      </dsp:txBody>
      <dsp:txXfrm>
        <a:off x="601295" y="1789316"/>
        <a:ext cx="9432736" cy="554953"/>
      </dsp:txXfrm>
    </dsp:sp>
    <dsp:sp modelId="{4B55DA68-E7D3-4A2C-8FF4-7689AD93113B}">
      <dsp:nvSpPr>
        <dsp:cNvPr id="0" name=""/>
        <dsp:cNvSpPr/>
      </dsp:nvSpPr>
      <dsp:spPr>
        <a:xfrm rot="5480108">
          <a:off x="5196801" y="2376271"/>
          <a:ext cx="22111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 dirty="0"/>
        </a:p>
      </dsp:txBody>
      <dsp:txXfrm rot="-5400000">
        <a:off x="5228551" y="2398356"/>
        <a:ext cx="159161" cy="154781"/>
      </dsp:txXfrm>
    </dsp:sp>
    <dsp:sp modelId="{F1D6C21C-A2B8-4692-8F08-04EA3E00C174}">
      <dsp:nvSpPr>
        <dsp:cNvPr id="0" name=""/>
        <dsp:cNvSpPr/>
      </dsp:nvSpPr>
      <dsp:spPr>
        <a:xfrm>
          <a:off x="563421" y="2656276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Mercado y tracción </a:t>
          </a:r>
          <a:endParaRPr lang="es-CL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+mn-lt"/>
            </a:rPr>
            <a:t>Tamaño del mercado y validación.</a:t>
          </a:r>
          <a:endParaRPr lang="es-CL" sz="1600" kern="1200" dirty="0">
            <a:latin typeface="+mn-lt"/>
          </a:endParaRPr>
        </a:p>
      </dsp:txBody>
      <dsp:txXfrm>
        <a:off x="580686" y="2673541"/>
        <a:ext cx="9432736" cy="554953"/>
      </dsp:txXfrm>
    </dsp:sp>
    <dsp:sp modelId="{D1A58EC7-F58E-4AAF-9FCE-200CDC234E81}">
      <dsp:nvSpPr>
        <dsp:cNvPr id="0" name=""/>
        <dsp:cNvSpPr/>
      </dsp:nvSpPr>
      <dsp:spPr>
        <a:xfrm rot="5400000">
          <a:off x="5186526" y="3260496"/>
          <a:ext cx="22105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/>
        </a:p>
      </dsp:txBody>
      <dsp:txXfrm rot="-5400000">
        <a:off x="5217474" y="3282602"/>
        <a:ext cx="159161" cy="154739"/>
      </dsp:txXfrm>
    </dsp:sp>
    <dsp:sp modelId="{0845ECE2-B207-41DB-BA60-8649E39E0DC9}">
      <dsp:nvSpPr>
        <dsp:cNvPr id="0" name=""/>
        <dsp:cNvSpPr/>
      </dsp:nvSpPr>
      <dsp:spPr>
        <a:xfrm>
          <a:off x="563421" y="3540501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Modelo de negocio </a:t>
          </a:r>
          <a:endParaRPr lang="es-CL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+mn-lt"/>
            </a:rPr>
            <a:t>Explicación del Business </a:t>
          </a:r>
          <a:r>
            <a:rPr lang="es-ES" sz="1600" kern="1200" dirty="0" err="1">
              <a:latin typeface="+mn-lt"/>
            </a:rPr>
            <a:t>Model</a:t>
          </a:r>
          <a:r>
            <a:rPr lang="es-ES" sz="1600" kern="1200" dirty="0">
              <a:latin typeface="+mn-lt"/>
            </a:rPr>
            <a:t> Canvas (Deseabilidad, Factibilidad, Viabilidad).</a:t>
          </a:r>
          <a:endParaRPr lang="es-CL" sz="1600" kern="1200" dirty="0">
            <a:latin typeface="+mn-lt"/>
          </a:endParaRPr>
        </a:p>
      </dsp:txBody>
      <dsp:txXfrm>
        <a:off x="580686" y="3557766"/>
        <a:ext cx="9432736" cy="554953"/>
      </dsp:txXfrm>
    </dsp:sp>
    <dsp:sp modelId="{D8A4A76C-B052-46E5-9C35-1796A6490EAF}">
      <dsp:nvSpPr>
        <dsp:cNvPr id="0" name=""/>
        <dsp:cNvSpPr/>
      </dsp:nvSpPr>
      <dsp:spPr>
        <a:xfrm rot="5400000">
          <a:off x="5186526" y="4144721"/>
          <a:ext cx="22105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/>
        </a:p>
      </dsp:txBody>
      <dsp:txXfrm rot="-5400000">
        <a:off x="5217474" y="4166827"/>
        <a:ext cx="159161" cy="154739"/>
      </dsp:txXfrm>
    </dsp:sp>
    <dsp:sp modelId="{0430512B-D09E-4C1C-8D5C-39D952E75759}">
      <dsp:nvSpPr>
        <dsp:cNvPr id="0" name=""/>
        <dsp:cNvSpPr/>
      </dsp:nvSpPr>
      <dsp:spPr>
        <a:xfrm>
          <a:off x="563421" y="4424726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j-lt"/>
            </a:rPr>
            <a:t>Equipo </a:t>
          </a:r>
          <a:endParaRPr lang="es-CL" sz="1600" kern="1200" dirty="0">
            <a:latin typeface="+mj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+mj-lt"/>
            </a:rPr>
            <a:t>Presentación de los miembros clave y sus habilidades.</a:t>
          </a:r>
          <a:endParaRPr lang="es-CL" sz="1600" kern="1200" dirty="0">
            <a:latin typeface="+mj-lt"/>
          </a:endParaRPr>
        </a:p>
      </dsp:txBody>
      <dsp:txXfrm>
        <a:off x="580686" y="4441991"/>
        <a:ext cx="9432736" cy="554953"/>
      </dsp:txXfrm>
    </dsp:sp>
    <dsp:sp modelId="{D690046F-CC98-4B74-8AF8-5D6E9544B442}">
      <dsp:nvSpPr>
        <dsp:cNvPr id="0" name=""/>
        <dsp:cNvSpPr/>
      </dsp:nvSpPr>
      <dsp:spPr>
        <a:xfrm rot="5400000">
          <a:off x="5186526" y="5028946"/>
          <a:ext cx="221056" cy="265267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900" kern="1200"/>
        </a:p>
      </dsp:txBody>
      <dsp:txXfrm rot="-5400000">
        <a:off x="5217474" y="5051052"/>
        <a:ext cx="159161" cy="154739"/>
      </dsp:txXfrm>
    </dsp:sp>
    <dsp:sp modelId="{03BB578A-0ED0-4A61-817E-6B0D5B53A54C}">
      <dsp:nvSpPr>
        <dsp:cNvPr id="0" name=""/>
        <dsp:cNvSpPr/>
      </dsp:nvSpPr>
      <dsp:spPr>
        <a:xfrm>
          <a:off x="563421" y="5308951"/>
          <a:ext cx="9467266" cy="589483"/>
        </a:xfrm>
        <a:prstGeom prst="roundRect">
          <a:avLst>
            <a:gd name="adj" fmla="val 10000"/>
          </a:avLst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1" kern="1200" dirty="0">
              <a:latin typeface="+mn-lt"/>
            </a:rPr>
            <a:t>Llamado a la acción </a:t>
          </a:r>
          <a:endParaRPr lang="es-CL" sz="160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>
              <a:latin typeface="+mn-lt"/>
            </a:rPr>
            <a:t>Petición directa de inversión o apoyo.</a:t>
          </a:r>
          <a:endParaRPr lang="es-CL" sz="1600" kern="1200" dirty="0">
            <a:latin typeface="+mn-lt"/>
          </a:endParaRPr>
        </a:p>
      </dsp:txBody>
      <dsp:txXfrm>
        <a:off x="580686" y="5326216"/>
        <a:ext cx="9432736" cy="554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0C02B-D637-4880-BB15-02814F714883}">
      <dsp:nvSpPr>
        <dsp:cNvPr id="0" name=""/>
        <dsp:cNvSpPr/>
      </dsp:nvSpPr>
      <dsp:spPr>
        <a:xfrm>
          <a:off x="0" y="188810"/>
          <a:ext cx="10016931" cy="630000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FADBD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25" tIns="208280" rIns="7774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El pitch debe ser conciso, claro y directo.</a:t>
          </a:r>
          <a:endParaRPr lang="es-CL" sz="1800" kern="12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sp:txBody>
      <dsp:txXfrm>
        <a:off x="0" y="188810"/>
        <a:ext cx="10016931" cy="630000"/>
      </dsp:txXfrm>
    </dsp:sp>
    <dsp:sp modelId="{CD9ABCCA-F053-4429-875E-16AA78461DB4}">
      <dsp:nvSpPr>
        <dsp:cNvPr id="0" name=""/>
        <dsp:cNvSpPr/>
      </dsp:nvSpPr>
      <dsp:spPr>
        <a:xfrm>
          <a:off x="500846" y="41210"/>
          <a:ext cx="7011851" cy="295200"/>
        </a:xfrm>
        <a:prstGeom prst="roundRect">
          <a:avLst/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31" tIns="0" rIns="2650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>
              <a:solidFill>
                <a:schemeClr val="bg1"/>
              </a:solidFill>
              <a:latin typeface="+mn-lt"/>
            </a:rPr>
            <a:t>Brevedad y claridad</a:t>
          </a:r>
          <a:endParaRPr lang="es-CL" sz="1800" kern="1200" dirty="0">
            <a:solidFill>
              <a:schemeClr val="bg1"/>
            </a:solidFill>
            <a:latin typeface="+mn-lt"/>
          </a:endParaRPr>
        </a:p>
      </dsp:txBody>
      <dsp:txXfrm>
        <a:off x="515256" y="55620"/>
        <a:ext cx="6983031" cy="266380"/>
      </dsp:txXfrm>
    </dsp:sp>
    <dsp:sp modelId="{C65DA0E6-21A5-456A-80D3-68FA17D6D47D}">
      <dsp:nvSpPr>
        <dsp:cNvPr id="0" name=""/>
        <dsp:cNvSpPr/>
      </dsp:nvSpPr>
      <dsp:spPr>
        <a:xfrm>
          <a:off x="0" y="1020410"/>
          <a:ext cx="10016931" cy="630000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FADBD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25" tIns="208280" rIns="7774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Ajustar el mensaje según la audiencia (inversionistas, clientes, mentores, etc.).</a:t>
          </a:r>
          <a:endParaRPr lang="es-CL" sz="1800" kern="12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sp:txBody>
      <dsp:txXfrm>
        <a:off x="0" y="1020410"/>
        <a:ext cx="10016931" cy="630000"/>
      </dsp:txXfrm>
    </dsp:sp>
    <dsp:sp modelId="{9EB58E30-4AB1-4BF9-AFA1-D4495192CB51}">
      <dsp:nvSpPr>
        <dsp:cNvPr id="0" name=""/>
        <dsp:cNvSpPr/>
      </dsp:nvSpPr>
      <dsp:spPr>
        <a:xfrm>
          <a:off x="500846" y="872810"/>
          <a:ext cx="7011851" cy="295200"/>
        </a:xfrm>
        <a:prstGeom prst="roundRect">
          <a:avLst/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31" tIns="0" rIns="2650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kern="1200" dirty="0">
              <a:solidFill>
                <a:schemeClr val="bg1"/>
              </a:solidFill>
              <a:latin typeface="+mn-lt"/>
            </a:rPr>
            <a:t>Adaptación</a:t>
          </a:r>
        </a:p>
      </dsp:txBody>
      <dsp:txXfrm>
        <a:off x="515256" y="887220"/>
        <a:ext cx="6983031" cy="266380"/>
      </dsp:txXfrm>
    </dsp:sp>
    <dsp:sp modelId="{257435D5-EF3F-4933-A200-5AD40DE0F4B8}">
      <dsp:nvSpPr>
        <dsp:cNvPr id="0" name=""/>
        <dsp:cNvSpPr/>
      </dsp:nvSpPr>
      <dsp:spPr>
        <a:xfrm>
          <a:off x="0" y="1852010"/>
          <a:ext cx="10016931" cy="630000"/>
        </a:xfrm>
        <a:prstGeom prst="rect">
          <a:avLst/>
        </a:prstGeom>
        <a:solidFill>
          <a:schemeClr val="bg1">
            <a:lumMod val="85000"/>
            <a:alpha val="90000"/>
          </a:schemeClr>
        </a:solidFill>
        <a:ln w="12700" cap="flat" cmpd="sng" algn="ctr">
          <a:solidFill>
            <a:srgbClr val="FADBDA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425" tIns="208280" rIns="777425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rPr>
            <a:t>Terminar con una invitación clara y contundente.</a:t>
          </a:r>
          <a:endParaRPr lang="es-CL" sz="1800" kern="1200" dirty="0">
            <a:solidFill>
              <a:schemeClr val="tx1">
                <a:lumMod val="95000"/>
                <a:lumOff val="5000"/>
              </a:schemeClr>
            </a:solidFill>
            <a:latin typeface="+mn-lt"/>
          </a:endParaRPr>
        </a:p>
      </dsp:txBody>
      <dsp:txXfrm>
        <a:off x="0" y="1852010"/>
        <a:ext cx="10016931" cy="630000"/>
      </dsp:txXfrm>
    </dsp:sp>
    <dsp:sp modelId="{C5B63911-515C-48AA-83B3-5DD377FB6ACE}">
      <dsp:nvSpPr>
        <dsp:cNvPr id="0" name=""/>
        <dsp:cNvSpPr/>
      </dsp:nvSpPr>
      <dsp:spPr>
        <a:xfrm>
          <a:off x="500846" y="1704410"/>
          <a:ext cx="7011851" cy="295200"/>
        </a:xfrm>
        <a:prstGeom prst="roundRect">
          <a:avLst/>
        </a:prstGeom>
        <a:solidFill>
          <a:srgbClr val="E1261E"/>
        </a:solidFill>
        <a:ln w="12700" cap="flat" cmpd="sng" algn="ctr">
          <a:solidFill>
            <a:srgbClr val="E1261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31" tIns="0" rIns="265031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b="1" kern="1200" dirty="0">
              <a:solidFill>
                <a:schemeClr val="bg1"/>
              </a:solidFill>
              <a:latin typeface="+mn-lt"/>
            </a:rPr>
            <a:t>Llamado a la acción</a:t>
          </a:r>
        </a:p>
      </dsp:txBody>
      <dsp:txXfrm>
        <a:off x="515256" y="1718820"/>
        <a:ext cx="6983031" cy="2663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31A65-3C0F-4D77-B12D-A063BB453862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2F7C8-37B4-4510-B463-EEC7EA2D685C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0682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3E7B1-72F3-4644-9303-0AC6A1B3EC03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07496-547B-41C3-867F-942261EC2B8F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00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5782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88915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49325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11433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9631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22408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21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75475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22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4715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401732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56227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2237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07859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3214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7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70057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434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3515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267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0" y="3089188"/>
            <a:ext cx="12191999" cy="376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AF6C811-B687-2F8C-A950-1615B5EFB0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24A37B4-D315-F474-CE9D-0E9DE61115A6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6E5981-46FF-779A-B8A7-FBC0EF0E3E79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8673C7C-7734-3CBE-D6BE-19983D0C93BE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537CD83-43A4-A16C-507C-B9C4E1077283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extLst>
      <p:ext uri="{BB962C8B-B14F-4D97-AF65-F5344CB8AC3E}">
        <p14:creationId xmlns:p14="http://schemas.microsoft.com/office/powerpoint/2010/main" val="256634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21661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578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8101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0044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4018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45852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2694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0177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3" name="Imagen 2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6F54F408-0B2E-E093-0368-03F1FC47FB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6" b="55468"/>
          <a:stretch/>
        </p:blipFill>
        <p:spPr>
          <a:xfrm>
            <a:off x="0" y="4598377"/>
            <a:ext cx="12192000" cy="2259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67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59337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1CC59783-355A-3923-7E3E-BFF89B8E5B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8249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6F61EB7-5070-BA67-1A28-6B268ECD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7A0557C-377C-DD82-FD4F-9B06E52E96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493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mapa de color blanco&#10;&#10;Descripción generada automáticamente con confianza baja">
            <a:extLst>
              <a:ext uri="{FF2B5EF4-FFF2-40B4-BE49-F238E27FC236}">
                <a16:creationId xmlns:a16="http://schemas.microsoft.com/office/drawing/2014/main" id="{0AE75DCF-A05A-03C1-E4A8-87CB05A39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4A414F2-242C-98CD-D7C3-3353035C3B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63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0E5CECD-C6E8-7CFC-002E-8633458A8A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3" r="7548"/>
          <a:stretch/>
        </p:blipFill>
        <p:spPr>
          <a:xfrm>
            <a:off x="0" y="0"/>
            <a:ext cx="4676686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28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B968C63-77E7-FF1A-3D32-299853E926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2" y="-10635"/>
            <a:ext cx="5747238" cy="687927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CAD0F08-D8D5-917A-9D1A-486EBB686D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66" y="327326"/>
            <a:ext cx="1171388" cy="365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6561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D666-54FD-DE79-64F8-1941C253D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r="5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9F82F0E-DAA6-BEBF-C888-A1115BC51A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931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7BB3C2C-B5CD-1B86-E9B4-1BEEB6BC5E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2552" y="0"/>
            <a:ext cx="3209448" cy="6857999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4579106-2AE4-B965-1C15-F90477C85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66" y="327326"/>
            <a:ext cx="1171388" cy="365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43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88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B600-5D99-40B0-901D-85C82512F974}" type="datetimeFigureOut">
              <a:rPr lang="es-CL" smtClean="0"/>
              <a:t>23-09-2024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B30A72-E0E7-88DB-3B65-29E39AE9CC6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A53872B-FFD4-9191-9852-9A064EFAB61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3CBEE5D-3BB4-4E01-F25B-89D536421CCE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4D1A15A-8A7A-E111-2C39-F0E75A490F4D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C061B1-7D3F-8BB7-C11F-314A71F453F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22"/>
    </p:custDataLst>
    <p:extLst>
      <p:ext uri="{BB962C8B-B14F-4D97-AF65-F5344CB8AC3E}">
        <p14:creationId xmlns:p14="http://schemas.microsoft.com/office/powerpoint/2010/main" val="335696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2" r:id="rId2"/>
    <p:sldLayoutId id="2147483691" r:id="rId3"/>
    <p:sldLayoutId id="2147483690" r:id="rId4"/>
    <p:sldLayoutId id="2147483689" r:id="rId5"/>
    <p:sldLayoutId id="2147483688" r:id="rId6"/>
    <p:sldLayoutId id="2147483687" r:id="rId7"/>
    <p:sldLayoutId id="2147483686" r:id="rId8"/>
    <p:sldLayoutId id="2147483684" r:id="rId9"/>
    <p:sldLayoutId id="2147483685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DEB600-5D99-40B0-901D-85C82512F974}" type="datetimeFigureOut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23-09-2024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36D2D7-FEDE-4BCC-B75C-593DEE3059F9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B30A72-E0E7-88DB-3B65-29E39AE9CC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A53872B-FFD4-9191-9852-9A064EFAB61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3CBEE5D-3BB4-4E01-F25B-89D536421CCE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4D1A15A-8A7A-E111-2C39-F0E75A490F4D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C061B1-7D3F-8BB7-C11F-314A71F453F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custDataLst>
      <p:tags r:id="rId3"/>
    </p:custDataLst>
    <p:extLst>
      <p:ext uri="{BB962C8B-B14F-4D97-AF65-F5344CB8AC3E}">
        <p14:creationId xmlns:p14="http://schemas.microsoft.com/office/powerpoint/2010/main" val="121966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5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5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6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E912D64-9897-9912-AC61-D606E9C7EFFC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13AA5FF-732D-A0A8-2E17-12FAA4F0EF1D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Dibujo de ingeniería&#10;&#10;Descripción generada automáticamente">
            <a:extLst>
              <a:ext uri="{FF2B5EF4-FFF2-40B4-BE49-F238E27FC236}">
                <a16:creationId xmlns:a16="http://schemas.microsoft.com/office/drawing/2014/main" id="{915C29BA-B4D7-9E9E-4E00-4AEAB3A151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9195438-F38E-C427-46B0-5B2336D0AC4C}"/>
              </a:ext>
            </a:extLst>
          </p:cNvPr>
          <p:cNvSpPr txBox="1"/>
          <p:nvPr/>
        </p:nvSpPr>
        <p:spPr>
          <a:xfrm>
            <a:off x="1182792" y="2736147"/>
            <a:ext cx="916743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effectLst/>
                <a:latin typeface="Open Sans Extrabold" panose="020B09060308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 de apoyo</a:t>
            </a:r>
          </a:p>
          <a:p>
            <a:r>
              <a:rPr lang="es-ES" sz="2000" b="1" spc="75" dirty="0">
                <a:solidFill>
                  <a:srgbClr val="5A5A5A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Semana 16</a:t>
            </a:r>
            <a:endParaRPr lang="es-ES" sz="2000" b="1" spc="75" dirty="0">
              <a:solidFill>
                <a:srgbClr val="5A5A5A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2008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E5EE6618-252B-542A-2792-89351FF28A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76" y="595976"/>
            <a:ext cx="5666047" cy="56660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765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bujo de ingeniería&#10;&#10;Descripción generada automáticamente">
            <a:extLst>
              <a:ext uri="{FF2B5EF4-FFF2-40B4-BE49-F238E27FC236}">
                <a16:creationId xmlns:a16="http://schemas.microsoft.com/office/drawing/2014/main" id="{590B17D3-B3D3-A8B9-8868-23DC2885E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25BB9F1-9844-B08F-B795-1EB2EE800968}"/>
              </a:ext>
            </a:extLst>
          </p:cNvPr>
          <p:cNvCxnSpPr/>
          <p:nvPr/>
        </p:nvCxnSpPr>
        <p:spPr>
          <a:xfrm>
            <a:off x="6276109" y="1505435"/>
            <a:ext cx="0" cy="3796145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A4DC8C7-9367-BBC6-A60A-023BD721311A}"/>
              </a:ext>
            </a:extLst>
          </p:cNvPr>
          <p:cNvSpPr txBox="1"/>
          <p:nvPr/>
        </p:nvSpPr>
        <p:spPr>
          <a:xfrm>
            <a:off x="6733923" y="2656928"/>
            <a:ext cx="46494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chemeClr val="bg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¡Felicidades, has finalizado el recurso!</a:t>
            </a:r>
          </a:p>
          <a:p>
            <a:r>
              <a:rPr lang="es-CL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Te sugerimos continuar revisando en el aula los demás recursos y actividades de la asignatura. </a:t>
            </a: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r>
              <a:rPr lang="es-CL" b="1" dirty="0">
                <a:solidFill>
                  <a:schemeClr val="bg2">
                    <a:lumMod val="50000"/>
                  </a:schemeClr>
                </a:solidFill>
              </a:rPr>
              <a:t>¿Qué hacer en caso de dudas? </a:t>
            </a:r>
          </a:p>
          <a:p>
            <a:r>
              <a:rPr lang="es-CL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Contacta a tu docente a través del correo u otro de los medios disponibles en el aula.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A1BB3F3-1823-A20C-94DD-A70C5750B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3297" y="1021188"/>
            <a:ext cx="2126569" cy="15003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7345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Dibujo de ingeniería&#10;&#10;Descripción generada automáticamente">
            <a:extLst>
              <a:ext uri="{FF2B5EF4-FFF2-40B4-BE49-F238E27FC236}">
                <a16:creationId xmlns:a16="http://schemas.microsoft.com/office/drawing/2014/main" id="{36D471E1-1084-A74E-D507-AFA72EF7E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DEF4D4A-6CE2-9526-221F-EF7BFA169DE0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6B26C6D-857C-BC23-C040-EE6C9B8A01AF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5774D2D-5284-F96D-4139-232D48F795A3}"/>
              </a:ext>
            </a:extLst>
          </p:cNvPr>
          <p:cNvSpPr txBox="1"/>
          <p:nvPr/>
        </p:nvSpPr>
        <p:spPr>
          <a:xfrm>
            <a:off x="1182792" y="1919457"/>
            <a:ext cx="965146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effectLst/>
                <a:latin typeface="Open Sans Extrabold" panose="020B09060308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Actividad 8: </a:t>
            </a:r>
          </a:p>
          <a:p>
            <a:r>
              <a:rPr lang="es-ES" sz="3000" b="1" spc="75" dirty="0">
                <a:solidFill>
                  <a:srgbClr val="5A5A5A"/>
                </a:solidFill>
                <a:effectLst/>
                <a:latin typeface="Open Sans"/>
                <a:ea typeface="Open Sans"/>
                <a:cs typeface="Open Sans"/>
              </a:rPr>
              <a:t>Evaluación Sumativa 4 – Indicaciones y Rúbrica</a:t>
            </a:r>
          </a:p>
          <a:p>
            <a:r>
              <a:rPr lang="es-ES" sz="2000" spc="75" dirty="0">
                <a:solidFill>
                  <a:srgbClr val="4C4C4C"/>
                </a:solidFill>
                <a:latin typeface="Open Sans Light"/>
                <a:ea typeface="Open Sans Light"/>
                <a:cs typeface="Open Sans Light"/>
              </a:rPr>
              <a:t>Tiempo: 45 min.</a:t>
            </a:r>
            <a:endParaRPr lang="es-ES" sz="2000" spc="75" dirty="0">
              <a:solidFill>
                <a:srgbClr val="000000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40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3965" y="801621"/>
            <a:ext cx="7961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Aprendizaje esperado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pic>
        <p:nvPicPr>
          <p:cNvPr id="10" name="Imagen 9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28E523D-2A28-C63F-0268-59A1615DC9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97" y="668421"/>
            <a:ext cx="5259741" cy="525974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28FB8CC-959C-E7E1-EE7A-39ABFAFD6C55}"/>
              </a:ext>
            </a:extLst>
          </p:cNvPr>
          <p:cNvSpPr/>
          <p:nvPr/>
        </p:nvSpPr>
        <p:spPr>
          <a:xfrm>
            <a:off x="573965" y="2303749"/>
            <a:ext cx="5259740" cy="1501633"/>
          </a:xfrm>
          <a:prstGeom prst="roundRect">
            <a:avLst>
              <a:gd name="adj" fmla="val 5474"/>
            </a:avLst>
          </a:prstGeom>
          <a:solidFill>
            <a:srgbClr val="E1261E"/>
          </a:solidFill>
          <a:ln>
            <a:solidFill>
              <a:srgbClr val="E12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Conocer las indicaciones y rúbrica de la Evaluación Sumativa 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822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81F06F-336A-92B3-876B-8D5FCD3CE0CA}"/>
              </a:ext>
            </a:extLst>
          </p:cNvPr>
          <p:cNvSpPr txBox="1"/>
          <p:nvPr/>
        </p:nvSpPr>
        <p:spPr>
          <a:xfrm>
            <a:off x="598170" y="377159"/>
            <a:ext cx="865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Evaluación Sumativa 4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2CDAFCD-2C76-4965-1E95-A7EC4B4B6E64}"/>
              </a:ext>
            </a:extLst>
          </p:cNvPr>
          <p:cNvSpPr/>
          <p:nvPr/>
        </p:nvSpPr>
        <p:spPr>
          <a:xfrm>
            <a:off x="598170" y="1166382"/>
            <a:ext cx="10641104" cy="1041109"/>
          </a:xfrm>
          <a:prstGeom prst="roundRect">
            <a:avLst>
              <a:gd name="adj" fmla="val 7626"/>
            </a:avLst>
          </a:prstGeom>
          <a:solidFill>
            <a:srgbClr val="E1261E"/>
          </a:solidFill>
          <a:ln>
            <a:solidFill>
              <a:srgbClr val="E12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Deberán realizar una presentación en video con la propuesta de valor y el pitch de su modelo de negocio, demostrando su capacidad para sintetizar y comunicar las ideas clave desarrolladas durante la unidad. </a:t>
            </a:r>
          </a:p>
        </p:txBody>
      </p:sp>
      <p:pic>
        <p:nvPicPr>
          <p:cNvPr id="12" name="Imagen 1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23AF620-64C1-0A22-CBBC-B699484FB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03" y="3027287"/>
            <a:ext cx="3336927" cy="3336927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9896972-9B01-402D-4A5F-DC3A183E7076}"/>
              </a:ext>
            </a:extLst>
          </p:cNvPr>
          <p:cNvSpPr/>
          <p:nvPr/>
        </p:nvSpPr>
        <p:spPr>
          <a:xfrm>
            <a:off x="598170" y="2320541"/>
            <a:ext cx="10641104" cy="472012"/>
          </a:xfrm>
          <a:prstGeom prst="roundRect">
            <a:avLst/>
          </a:prstGeom>
          <a:solidFill>
            <a:srgbClr val="F9D3D2"/>
          </a:solidFill>
          <a:ln>
            <a:solidFill>
              <a:srgbClr val="F9D3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s-CL" b="1" dirty="0">
                <a:solidFill>
                  <a:srgbClr val="4C4C4B"/>
                </a:solidFill>
              </a:rPr>
              <a:t>Instrucciones generales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E5B1A9-0D97-E290-0E95-83E744CA0F70}"/>
              </a:ext>
            </a:extLst>
          </p:cNvPr>
          <p:cNvSpPr txBox="1"/>
          <p:nvPr/>
        </p:nvSpPr>
        <p:spPr>
          <a:xfrm>
            <a:off x="801770" y="3027287"/>
            <a:ext cx="6673855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Cada equipo deberá entregar un video según la estructura del recurso 4.5 Pitch de Modelo de Negocio.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Además, deberán hacer entrega de un documento que contenga el recurso 4.5 Pitch de Modelo de Negocio y el link del video.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just">
              <a:spcAft>
                <a:spcPts val="800"/>
              </a:spcAft>
            </a:pPr>
            <a:r>
              <a:rPr lang="es-CL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Duración del video (en minutos):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Variables 1, 2 y 3  (1 min). 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Pitch de Modelo de Negocio (2:30 min). </a:t>
            </a:r>
          </a:p>
          <a:p>
            <a:pPr marL="342900" lvl="0" indent="-34290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Total: 3:30 min.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82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281F06F-336A-92B3-876B-8D5FCD3CE0CA}"/>
              </a:ext>
            </a:extLst>
          </p:cNvPr>
          <p:cNvSpPr txBox="1"/>
          <p:nvPr/>
        </p:nvSpPr>
        <p:spPr>
          <a:xfrm>
            <a:off x="875261" y="505955"/>
            <a:ext cx="865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Estructura de la presentación: </a:t>
            </a:r>
          </a:p>
        </p:txBody>
      </p:sp>
      <p:sp>
        <p:nvSpPr>
          <p:cNvPr id="4" name="Shape 5">
            <a:extLst>
              <a:ext uri="{FF2B5EF4-FFF2-40B4-BE49-F238E27FC236}">
                <a16:creationId xmlns:a16="http://schemas.microsoft.com/office/drawing/2014/main" id="{0A48C2EE-EC4B-837E-44F2-62ABC8CC05FE}"/>
              </a:ext>
            </a:extLst>
          </p:cNvPr>
          <p:cNvSpPr/>
          <p:nvPr/>
        </p:nvSpPr>
        <p:spPr>
          <a:xfrm>
            <a:off x="792324" y="1405162"/>
            <a:ext cx="521354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rgbClr val="4C4C4B"/>
                </a:solidFill>
                <a:latin typeface="+mj-lt"/>
              </a:rPr>
              <a:t>1</a:t>
            </a:r>
            <a:endParaRPr lang="es-CL" b="1" dirty="0">
              <a:solidFill>
                <a:srgbClr val="4C4C4B"/>
              </a:solidFill>
              <a:latin typeface="+mj-l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1C08F0-4D72-0FD9-49F6-2C0C021DDF1C}"/>
              </a:ext>
            </a:extLst>
          </p:cNvPr>
          <p:cNvSpPr txBox="1"/>
          <p:nvPr/>
        </p:nvSpPr>
        <p:spPr>
          <a:xfrm>
            <a:off x="1407656" y="1382593"/>
            <a:ext cx="66525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Forma de sociedad elegida para el negocio y fundamentación.</a:t>
            </a:r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61EEDA20-66B5-05B3-880C-E0C5448CA7B2}"/>
              </a:ext>
            </a:extLst>
          </p:cNvPr>
          <p:cNvSpPr/>
          <p:nvPr/>
        </p:nvSpPr>
        <p:spPr>
          <a:xfrm>
            <a:off x="792324" y="2172028"/>
            <a:ext cx="521354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rgbClr val="4C4C4B"/>
                </a:solidFill>
                <a:latin typeface="+mj-lt"/>
              </a:rPr>
              <a:t>2</a:t>
            </a:r>
            <a:endParaRPr lang="es-CL" b="1" dirty="0">
              <a:solidFill>
                <a:srgbClr val="4C4C4B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A5FC08D-B850-57B1-E7C4-00D7EEEDD909}"/>
              </a:ext>
            </a:extLst>
          </p:cNvPr>
          <p:cNvSpPr txBox="1"/>
          <p:nvPr/>
        </p:nvSpPr>
        <p:spPr>
          <a:xfrm>
            <a:off x="1403105" y="2120721"/>
            <a:ext cx="571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Audiencia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Descripción del público al cual está dirigido el pitch.</a:t>
            </a: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4B2FB18C-D23F-DB30-3140-7F40A338E3EB}"/>
              </a:ext>
            </a:extLst>
          </p:cNvPr>
          <p:cNvSpPr/>
          <p:nvPr/>
        </p:nvSpPr>
        <p:spPr>
          <a:xfrm>
            <a:off x="790496" y="2824194"/>
            <a:ext cx="521354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rgbClr val="4C4C4B"/>
                </a:solidFill>
                <a:latin typeface="+mj-lt"/>
              </a:rPr>
              <a:t>3</a:t>
            </a:r>
            <a:endParaRPr lang="es-CL" b="1" dirty="0">
              <a:solidFill>
                <a:srgbClr val="4C4C4B"/>
              </a:solidFill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A1954A-31AD-CB58-861F-C7718A61701A}"/>
              </a:ext>
            </a:extLst>
          </p:cNvPr>
          <p:cNvSpPr txBox="1"/>
          <p:nvPr/>
        </p:nvSpPr>
        <p:spPr>
          <a:xfrm>
            <a:off x="1407656" y="2918550"/>
            <a:ext cx="646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Propuesta de Valor del modelo de negocio.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48D9B271-C834-3ACF-276A-D6BBA8241ABD}"/>
              </a:ext>
            </a:extLst>
          </p:cNvPr>
          <p:cNvSpPr/>
          <p:nvPr/>
        </p:nvSpPr>
        <p:spPr>
          <a:xfrm>
            <a:off x="790496" y="3505414"/>
            <a:ext cx="521354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rgbClr val="4C4C4B"/>
                </a:solidFill>
                <a:latin typeface="+mj-lt"/>
              </a:rPr>
              <a:t>4</a:t>
            </a:r>
            <a:endParaRPr lang="es-CL" b="1" dirty="0">
              <a:solidFill>
                <a:srgbClr val="4C4C4B"/>
              </a:solidFill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9A74CA-8247-E236-ECFE-DC46AC3D24A8}"/>
              </a:ext>
            </a:extLst>
          </p:cNvPr>
          <p:cNvSpPr txBox="1"/>
          <p:nvPr/>
        </p:nvSpPr>
        <p:spPr>
          <a:xfrm>
            <a:off x="1509431" y="3505414"/>
            <a:ext cx="5609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Estructura del pitch: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Introducción.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Problema y oportunidad.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Solución.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Mercado y tracción.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Modelo de negocio.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Equipo.</a:t>
            </a:r>
          </a:p>
          <a:p>
            <a:pPr marL="342900" indent="-342900" algn="just">
              <a:buAutoNum type="alphaLcParenR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Llamado a la acción.</a:t>
            </a:r>
          </a:p>
        </p:txBody>
      </p:sp>
      <p:pic>
        <p:nvPicPr>
          <p:cNvPr id="12" name="Imagen 1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E23AF620-64C1-0A22-CBBC-B699484FB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14" y="3012748"/>
            <a:ext cx="3456127" cy="3456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90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77620" y="626449"/>
            <a:ext cx="104728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Recurso 4.5 Pitch de Modelo de Negocio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BF1BD56-DF1C-EE12-8BE8-8F214F22D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331043"/>
              </p:ext>
            </p:extLst>
          </p:nvPr>
        </p:nvGraphicFramePr>
        <p:xfrm>
          <a:off x="245522" y="106456"/>
          <a:ext cx="11807933" cy="66370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602">
                  <a:extLst>
                    <a:ext uri="{9D8B030D-6E8A-4147-A177-3AD203B41FA5}">
                      <a16:colId xmlns:a16="http://schemas.microsoft.com/office/drawing/2014/main" val="1012794673"/>
                    </a:ext>
                  </a:extLst>
                </a:gridCol>
                <a:gridCol w="8814567">
                  <a:extLst>
                    <a:ext uri="{9D8B030D-6E8A-4147-A177-3AD203B41FA5}">
                      <a16:colId xmlns:a16="http://schemas.microsoft.com/office/drawing/2014/main" val="3528876308"/>
                    </a:ext>
                  </a:extLst>
                </a:gridCol>
                <a:gridCol w="2027764">
                  <a:extLst>
                    <a:ext uri="{9D8B030D-6E8A-4147-A177-3AD203B41FA5}">
                      <a16:colId xmlns:a16="http://schemas.microsoft.com/office/drawing/2014/main" val="2122580123"/>
                    </a:ext>
                  </a:extLst>
                </a:gridCol>
              </a:tblGrid>
              <a:tr h="230236">
                <a:tc gridSpan="3"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2693670" algn="l"/>
                        </a:tabLst>
                      </a:pPr>
                      <a:r>
                        <a:rPr lang="es-CL" sz="1000" dirty="0">
                          <a:effectLst/>
                          <a:latin typeface="+mn-lt"/>
                        </a:rPr>
                        <a:t>Forma de sociedad elegida para el negocio y fundamentación:</a:t>
                      </a:r>
                      <a:endParaRPr lang="es-CL" sz="1000" dirty="0">
                        <a:solidFill>
                          <a:srgbClr val="66666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E126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78916"/>
                  </a:ext>
                </a:extLst>
              </a:tr>
              <a:tr h="184686">
                <a:tc gridSpan="3"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2693670" algn="l"/>
                        </a:tabLst>
                      </a:pPr>
                      <a:r>
                        <a:rPr lang="es-CL" sz="1000" dirty="0">
                          <a:effectLst/>
                          <a:latin typeface="+mn-lt"/>
                        </a:rPr>
                        <a:t>Audiencia: Descripción del público al cual está dirigido el pitch:</a:t>
                      </a:r>
                      <a:endParaRPr lang="es-CL" sz="1000" dirty="0">
                        <a:solidFill>
                          <a:srgbClr val="66666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E126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76349"/>
                  </a:ext>
                </a:extLst>
              </a:tr>
              <a:tr h="184686">
                <a:tc gridSpan="3"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  <a:tabLst>
                          <a:tab pos="2693670" algn="l"/>
                        </a:tabLst>
                      </a:pPr>
                      <a:r>
                        <a:rPr lang="es-CL" sz="1000" dirty="0">
                          <a:effectLst/>
                          <a:latin typeface="+mn-lt"/>
                        </a:rPr>
                        <a:t>Propuesta de Valor del Modelo de Negocio:</a:t>
                      </a:r>
                      <a:endParaRPr lang="es-CL" sz="1000" dirty="0">
                        <a:solidFill>
                          <a:srgbClr val="666666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E1261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5964"/>
                  </a:ext>
                </a:extLst>
              </a:tr>
              <a:tr h="188021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ESTRUCTURA DEL PITCH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87846"/>
                  </a:ext>
                </a:extLst>
              </a:tr>
              <a:tr h="4500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Sección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Preguntas orientadoras y consejos claves</a:t>
                      </a:r>
                      <a:endParaRPr lang="es-CL" sz="1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Guion del Pitch                       (Escriban aquí lo que van a decir)</a:t>
                      </a:r>
                      <a:endParaRPr lang="es-CL" sz="1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82780"/>
                  </a:ext>
                </a:extLst>
              </a:tr>
              <a:tr h="6310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Introducción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¿Cuál es el nombre de su empresa o proyecto?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¿Cómo pueden resumir en una frase la esencia de lo que representa su negocio?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Utilicen una frase breve y poderosa que capte la atención desde el inicio.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261737"/>
                  </a:ext>
                </a:extLst>
              </a:tr>
              <a:tr h="8780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Problema y oportunidad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¿Qué problema significativo están resolviendo?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¿Por qué este problema es importante y para quién?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¿Pueden incluir datos o ejemplos que ilustren la magnitud del problema?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Enfaticen la urgencia del problema utilizando datos concretos.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25120"/>
                  </a:ext>
                </a:extLst>
              </a:tr>
              <a:tr h="6343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Solución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¿Cómo funciona su producto o servicio para resolver el problema identificado?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¿Qué lo hace único o mejor en comparación con las alternativas existentes?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Destaquen claramente la propuesta de valor y cómo se diferencia de la competencia.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119874"/>
                  </a:ext>
                </a:extLst>
              </a:tr>
              <a:tr h="832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Mercado y tracción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¿Cuál es el tamaño del mercado al que se dirigen?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¿Cuáles son las proyecciones de crecimiento?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¿Ya tienen validación del mercado, como ventas o usuarios activos?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Presenten cifras concretas que demuestren el potencial de mercado y la validación del producto.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503281"/>
                  </a:ext>
                </a:extLst>
              </a:tr>
              <a:tr h="10143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Modelo de negocio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Deseabilidad: ¿Por qué los clientes desean su producto o servicio? ¿Qué necesidad cubre o qué problema resuelve?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Factibilidad: ¿Cómo llevará a cabo su operación? ¿Qué actividades clave, alianzas estratégicas y/o recursos necesita?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Viabilidad: ¿Cómo generará ingresos y mantendrá la rentabilidad? ¿Cuál es su estructura de costos y flujo de ingresos?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Consejos: Demuestren cómo su modelo de negocio es sostenible y alineado con las expectativas del mercado. Revisen ejemplos de actividades anteriores.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072013"/>
                  </a:ext>
                </a:extLst>
              </a:tr>
              <a:tr h="7650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Equipo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¿Quiénes son los miembros clave de su equipo?                                                                                                                                                                        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¿Qué experiencia y habilidades relevantes tienen? 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¿Por qué su equipo es el adecuado para llevar a cabo este proyecto?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Resalten la experiencia y las habilidades únicas del equipo que los hacen la mejor opción para ejecutar el proyecto.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531001"/>
                  </a:ext>
                </a:extLst>
              </a:tr>
              <a:tr h="6248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Llamado a la acción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C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¿Qué acción específica desean que tome su audiencia después de escuchar su pitch?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¿Cómo pueden formular una invitación concreta que motive a su audiencia a apoyarlos?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>
                          <a:tab pos="2693670" algn="l"/>
                        </a:tabLst>
                      </a:pPr>
                      <a:r>
                        <a:rPr lang="es-CL" sz="9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Consejo: Terminen con un llamado a la acción claro y convincente, motivando a la audiencia a involucrarse de inmediato.</a:t>
                      </a:r>
                      <a:endParaRPr lang="es-CL" sz="9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19146" marR="19146" marT="0" marB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9146" marR="19146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7990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1723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0087" y="201576"/>
            <a:ext cx="1047287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Rúbrica Evaluación Sumativa 4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EB2F611F-758A-E555-964B-75BAA08947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92100"/>
              </p:ext>
            </p:extLst>
          </p:nvPr>
        </p:nvGraphicFramePr>
        <p:xfrm>
          <a:off x="347546" y="939743"/>
          <a:ext cx="11496907" cy="51855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3990">
                  <a:extLst>
                    <a:ext uri="{9D8B030D-6E8A-4147-A177-3AD203B41FA5}">
                      <a16:colId xmlns:a16="http://schemas.microsoft.com/office/drawing/2014/main" val="27979794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36140940"/>
                    </a:ext>
                  </a:extLst>
                </a:gridCol>
                <a:gridCol w="2039608">
                  <a:extLst>
                    <a:ext uri="{9D8B030D-6E8A-4147-A177-3AD203B41FA5}">
                      <a16:colId xmlns:a16="http://schemas.microsoft.com/office/drawing/2014/main" val="552696881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3550320116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4289971027"/>
                    </a:ext>
                  </a:extLst>
                </a:gridCol>
                <a:gridCol w="1854776">
                  <a:extLst>
                    <a:ext uri="{9D8B030D-6E8A-4147-A177-3AD203B41FA5}">
                      <a16:colId xmlns:a16="http://schemas.microsoft.com/office/drawing/2014/main" val="2029958465"/>
                    </a:ext>
                  </a:extLst>
                </a:gridCol>
                <a:gridCol w="1037063">
                  <a:extLst>
                    <a:ext uri="{9D8B030D-6E8A-4147-A177-3AD203B41FA5}">
                      <a16:colId xmlns:a16="http://schemas.microsoft.com/office/drawing/2014/main" val="670182845"/>
                    </a:ext>
                  </a:extLst>
                </a:gridCol>
              </a:tblGrid>
              <a:tr h="3174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CRITERIO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INDICADOR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DESTACADO</a:t>
                      </a:r>
                      <a:r>
                        <a:rPr lang="es-CL" sz="105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HABILITADO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EN DESARROLLO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NO LOGRADO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PONDERACIÓN</a:t>
                      </a: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86193"/>
                  </a:ext>
                </a:extLst>
              </a:tr>
              <a:tr h="114839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9D3D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4.1.1   </a:t>
                      </a:r>
                      <a:r>
                        <a:rPr lang="es-ES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Fundamenta la propuesta de valor del modelo de negocio, considerando los resultados de la experimentación con usuarios / clientes.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9D3D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ES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4.1.1.1 Fundamentación de la propuesta de valor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fundamentación de la propuesta de valor es clara, detallada y bien argumentada, integrando exhaustivamente los resultados de la experimentación con usuarios/clientes, mostrando una alineación precisa con las necesidades del mercado.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fundamentación de la propuesta de valor es adecuada y refleja los resultados de la experimentación, aunque algunos aspectos podrían estar mejor desarrollados o justificados.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fundamentación de la propuesta de valor es básica y carece de profundidad en la justificación o en la integración de los resultados de la experimentación.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fundamentación de la propuesta de valor es confusa o incompleta, sin una integración adecuada de los resultados de la experimentación.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84857"/>
                  </a:ext>
                </a:extLst>
              </a:tr>
              <a:tr h="1371600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1200"/>
                        </a:spcAft>
                      </a:pPr>
                      <a:r>
                        <a:rPr lang="es-ES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4.1.1.2      Estructura de la propuesta de valor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propuesta de valor sigue perfectamente la estructura vista en clases, abarcando todos los componentes clave: segmento de clientes, necesidad, producto, y beneficios clave, demostrando un sólido entendimiento de su importancia.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propuesta de valor sigue mayormente la estructura vista en clases, aunque puede faltar claridad en uno de los componentes o en la forma de presentación.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propuesta de valor sigue la estructura de manera básica, pero 2 de los componentes están incompletos o no se presentan de manera clara.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estructura de la propuesta de valor no sigue la metodología vista en clases, careciendo de 3 o más componentes clave o presentándose de manera desorganizada.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14099"/>
                  </a:ext>
                </a:extLst>
              </a:tr>
              <a:tr h="1944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ES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4.1.2             Elabora un relato que sintetiza los elementos centrales del modelo de negocio, mediante la metodología pitch.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9D3D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ES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4.1.2.1     Estructura y claridad de la entrega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Presentan todos los elementos iniciales solicitados en la ficha del Instrumento 4.5. El guion del pitch cubre de manera clara y persuasiva las 7 partes fundamentales: introducción, problema y oportunidad, solución, mercado y tracción, modelo de negocio, equipo y llamado a la acción, mostrando una coherencia lógica y un flujo narrativo fluido.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Presentan 2 de los 3 elementos iniciales solicitados en la ficha del Instrumento 4.5. El guion del pitch cubre las 7 partes fundamentales, aunque algunos elementos podrían estar más desarrollados o ser más persuasivos. La estructura es clara, pero carece de la misma coherencia y fluidez en todas las secciones.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Presentan 1 de los 3 elementos iniciales solicitados en la ficha del Instrumento 4.5. El guion del pitch aborda las partes principales, pero de manera incompleta, con faltas en la claridad o cohesión de algunas secciones. Hay deficiencias en la estructura, lo que afecta la efectividad general del mensaje.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 presentan ninguno de los 3 elementos iniciales solicitados en la ficha del Instrumento 4.5. El guion del pitch es confuso o mal estructurado, no aborda correctamente las 7 partes fundamentales, y presenta una falta de coherencia y organización, afectando gravemente la comprensión del modelo de negocio.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20%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endParaRPr lang="es-CL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2151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5050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B353BB9-572A-3478-D8A5-9699EB1D8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66839"/>
              </p:ext>
            </p:extLst>
          </p:nvPr>
        </p:nvGraphicFramePr>
        <p:xfrm>
          <a:off x="329609" y="238489"/>
          <a:ext cx="11605557" cy="63092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635">
                  <a:extLst>
                    <a:ext uri="{9D8B030D-6E8A-4147-A177-3AD203B41FA5}">
                      <a16:colId xmlns:a16="http://schemas.microsoft.com/office/drawing/2014/main" val="2797979403"/>
                    </a:ext>
                  </a:extLst>
                </a:gridCol>
                <a:gridCol w="981308">
                  <a:extLst>
                    <a:ext uri="{9D8B030D-6E8A-4147-A177-3AD203B41FA5}">
                      <a16:colId xmlns:a16="http://schemas.microsoft.com/office/drawing/2014/main" val="3936140940"/>
                    </a:ext>
                  </a:extLst>
                </a:gridCol>
                <a:gridCol w="2157425">
                  <a:extLst>
                    <a:ext uri="{9D8B030D-6E8A-4147-A177-3AD203B41FA5}">
                      <a16:colId xmlns:a16="http://schemas.microsoft.com/office/drawing/2014/main" val="552696881"/>
                    </a:ext>
                  </a:extLst>
                </a:gridCol>
                <a:gridCol w="2115879">
                  <a:extLst>
                    <a:ext uri="{9D8B030D-6E8A-4147-A177-3AD203B41FA5}">
                      <a16:colId xmlns:a16="http://schemas.microsoft.com/office/drawing/2014/main" val="3550320116"/>
                    </a:ext>
                  </a:extLst>
                </a:gridCol>
                <a:gridCol w="2052084">
                  <a:extLst>
                    <a:ext uri="{9D8B030D-6E8A-4147-A177-3AD203B41FA5}">
                      <a16:colId xmlns:a16="http://schemas.microsoft.com/office/drawing/2014/main" val="4289971027"/>
                    </a:ext>
                  </a:extLst>
                </a:gridCol>
                <a:gridCol w="1928372">
                  <a:extLst>
                    <a:ext uri="{9D8B030D-6E8A-4147-A177-3AD203B41FA5}">
                      <a16:colId xmlns:a16="http://schemas.microsoft.com/office/drawing/2014/main" val="2029958465"/>
                    </a:ext>
                  </a:extLst>
                </a:gridCol>
                <a:gridCol w="947854">
                  <a:extLst>
                    <a:ext uri="{9D8B030D-6E8A-4147-A177-3AD203B41FA5}">
                      <a16:colId xmlns:a16="http://schemas.microsoft.com/office/drawing/2014/main" val="1964136050"/>
                    </a:ext>
                  </a:extLst>
                </a:gridCol>
              </a:tblGrid>
              <a:tr h="2653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CRITERIO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INDICADOR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DESTACADO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HABILITADO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EN DESARROLLO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dirty="0">
                          <a:effectLst/>
                          <a:latin typeface="+mj-lt"/>
                        </a:rPr>
                        <a:t>NO LOGRADO</a:t>
                      </a:r>
                      <a:endParaRPr lang="es-CL" sz="1050" dirty="0">
                        <a:solidFill>
                          <a:srgbClr val="666666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50" b="1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PONDERACIÓN</a:t>
                      </a:r>
                    </a:p>
                  </a:txBody>
                  <a:tcPr marL="7597" marR="7597" marT="0" marB="0" anchor="ctr">
                    <a:solidFill>
                      <a:srgbClr val="E126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986193"/>
                  </a:ext>
                </a:extLst>
              </a:tr>
              <a:tr h="12930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4.1.3               Selecciona acciones de formalización y creación de una empresa, considerando las características de su modelo de negocio.</a:t>
                      </a: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4.1.3.1      Selección y justificación de la forma de sociedad</a:t>
                      </a: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forma de sociedad elegida está bien fundamentada, mostrando un análisis detallado y una justificación clara basada en las características y necesidades del modelo de negocio.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forma de sociedad elegida está justificada de manera adecuada, aunque algunos aspectos del análisis podrían estar más desarrollados.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forma de sociedad elegida está justificada de manera superficial, con un análisis limitado de las necesidades del modelo de negocio.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elección de la forma de sociedad no está justificada o es inadecuada para el modelo de negocio presentado.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705402"/>
                  </a:ext>
                </a:extLst>
              </a:tr>
              <a:tr h="1676517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4.1.4                       Expone la propuesta de valor y las acciones de formalización a realizar, considerando las características de un pitch.</a:t>
                      </a: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4.1.4.1     Efectividad y persuasión en la exposición del pitch</a:t>
                      </a: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exposición en video es clara, bien estructurada y altamente persuasiva, cumpliendo con todas las características de un pitch efectivo. Además, el equipo demuestra seguridad y dominio del contenido, respondiendo eficazmente a las preguntas orientadoras de cada parte del pitch. </a:t>
                      </a:r>
                    </a:p>
                  </a:txBody>
                  <a:tcPr marL="44450" marR="4445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exposición en video es clara y estructurada, cumpliendo con las características básicas de un pitch. Sin embargo, podría ser más persuasiva. El equipo responde de manera adecuada a las preguntas orientadoras, pero algunos elementos del pitch se encuentran incompletos o menos detallados.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exposición cubre los puntos principales, pero carece de claridad o persuasión. El equipo muestra dificultades para responder eficazmente a las preguntas orientadoras, y el video y/o la estructura del pitch se encuentran incompletas o mal organizadas.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exposición en video es confusa, desorganizada y poco persuasiva. El equipo no logra responder adecuadamente a las preguntas orientadoras, y hay fallas significativas en la entrega de los elementos requeridos en la ficha del Instrumento 4.5.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614099"/>
                  </a:ext>
                </a:extLst>
              </a:tr>
              <a:tr h="843399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endParaRPr lang="es-CL" sz="1000" dirty="0">
                        <a:solidFill>
                          <a:srgbClr val="666666"/>
                        </a:solidFill>
                        <a:effectLst/>
                        <a:highlight>
                          <a:srgbClr val="F9D3D2"/>
                        </a:highlight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4.1.4.2               Uso de recursos visuales en el pitch</a:t>
                      </a: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Los recursos visuales utilizados en la exposición son altamente efectivos y complementan de manera significativa el contenido presentado, mejorando la claridad y el impacto del pitch.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Los recursos visuales son adecuados y apoyan el contenido, aunque podrían estar mejor integrados o ser más impactantes.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Los recursos visuales son limitados o no están bien integrados, teniendo un impacto reducido en la claridad y efectividad del pitch.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No se utilizan recursos visuales, o los que se emplean son ineficaces y no apoyan el contenido de manera relevante.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37803"/>
                  </a:ext>
                </a:extLst>
              </a:tr>
              <a:tr h="92408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s-CL" sz="1000" dirty="0">
                        <a:solidFill>
                          <a:srgbClr val="76717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4.1.4.3 Participación activa y asistencia del equipo</a:t>
                      </a: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Todos los miembros del equipo asisten y participan activamente en la presentación del video, mostrando un fuerte compromiso con el trabajo en equipo.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La mayoría de los miembros del equipo asisten y participan en la presentación del video, aunque algunos podrían estar menos involucrados.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Algunos miembros del equipo asisten y participan, pero la participación es limitada y falta cohesión en el equipo.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Pocos o ninguno de los miembros del equipo asisten a la presentación del video, mostrando un bajo compromiso con el trabajo en equipo.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352357"/>
                  </a:ext>
                </a:extLst>
              </a:tr>
              <a:tr h="924088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s-CL" sz="1000" dirty="0">
                        <a:solidFill>
                          <a:srgbClr val="76717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44450" marR="44450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4.1.4.4 Cumplimiento de la duración del video</a:t>
                      </a: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El video cumple perfectamente con la duración estipulada de 3:30 minutos, demostrando una excelente gestión del tiempo.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El video se ajusta razonablemente al tiempo estipulado, con una duración dentro de los 10 segundos adicionales o menos.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El video se extiende o es más corto que el tiempo estipulado por más de 10 segundos, afectando la calidad de la presentación.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s-CL" sz="10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Mangal" panose="02040503050203030202" pitchFamily="18" charset="0"/>
                        </a:rPr>
                        <a:t>El video no cumple con la duración estipulada, superando o quedándose corto por un margen significativo, lo que afecta negativamente la presentación. </a:t>
                      </a:r>
                    </a:p>
                  </a:txBody>
                  <a:tcPr marL="44450" marR="4445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b="1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highlight>
                            <a:srgbClr val="F2F2F2"/>
                          </a:highlight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s-CL" sz="10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highlight>
                          <a:srgbClr val="F2F2F2"/>
                        </a:highlight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89498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687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B017169F-D528-E183-3960-3002BC75C5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30" y="559030"/>
            <a:ext cx="5739939" cy="57399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523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Dibujo de ingeniería&#10;&#10;Descripción generada automáticamente">
            <a:extLst>
              <a:ext uri="{FF2B5EF4-FFF2-40B4-BE49-F238E27FC236}">
                <a16:creationId xmlns:a16="http://schemas.microsoft.com/office/drawing/2014/main" id="{36D471E1-1084-A74E-D507-AFA72EF7E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DEF4D4A-6CE2-9526-221F-EF7BFA169DE0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6B26C6D-857C-BC23-C040-EE6C9B8A01AF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5774D2D-5284-F96D-4139-232D48F795A3}"/>
              </a:ext>
            </a:extLst>
          </p:cNvPr>
          <p:cNvSpPr txBox="1"/>
          <p:nvPr/>
        </p:nvSpPr>
        <p:spPr>
          <a:xfrm>
            <a:off x="1182792" y="2195202"/>
            <a:ext cx="916743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effectLst/>
                <a:latin typeface="Open Sans Extrabold" panose="020B09060308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Actividad 7: </a:t>
            </a:r>
          </a:p>
          <a:p>
            <a:r>
              <a:rPr lang="es-ES" sz="3600" b="1" spc="75" dirty="0">
                <a:solidFill>
                  <a:srgbClr val="5A5A5A"/>
                </a:solidFill>
                <a:effectLst/>
                <a:latin typeface="Open Sans"/>
                <a:ea typeface="Open Sans"/>
                <a:cs typeface="Open Sans"/>
              </a:rPr>
              <a:t>Pitch de Negocio</a:t>
            </a:r>
          </a:p>
          <a:p>
            <a:r>
              <a:rPr lang="es-ES" sz="2000" spc="75" dirty="0">
                <a:solidFill>
                  <a:srgbClr val="4C4C4C"/>
                </a:solidFill>
                <a:latin typeface="Open Sans Light"/>
                <a:ea typeface="Open Sans Light"/>
                <a:cs typeface="Open Sans Light"/>
              </a:rPr>
              <a:t>Tiempo: 45 min.</a:t>
            </a:r>
            <a:endParaRPr lang="es-ES" sz="2000" spc="75" dirty="0">
              <a:solidFill>
                <a:srgbClr val="000000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2687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bujo de ingeniería&#10;&#10;Descripción generada automáticamente">
            <a:extLst>
              <a:ext uri="{FF2B5EF4-FFF2-40B4-BE49-F238E27FC236}">
                <a16:creationId xmlns:a16="http://schemas.microsoft.com/office/drawing/2014/main" id="{590B17D3-B3D3-A8B9-8868-23DC2885E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25BB9F1-9844-B08F-B795-1EB2EE800968}"/>
              </a:ext>
            </a:extLst>
          </p:cNvPr>
          <p:cNvCxnSpPr/>
          <p:nvPr/>
        </p:nvCxnSpPr>
        <p:spPr>
          <a:xfrm>
            <a:off x="6276109" y="1505435"/>
            <a:ext cx="0" cy="3796145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A4DC8C7-9367-BBC6-A60A-023BD721311A}"/>
              </a:ext>
            </a:extLst>
          </p:cNvPr>
          <p:cNvSpPr txBox="1"/>
          <p:nvPr/>
        </p:nvSpPr>
        <p:spPr>
          <a:xfrm>
            <a:off x="6733923" y="2656928"/>
            <a:ext cx="46494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chemeClr val="bg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¡Felicidades, has finalizado el recurso!</a:t>
            </a:r>
          </a:p>
          <a:p>
            <a:r>
              <a:rPr lang="es-CL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Te sugerimos continuar revisando en el aula los demás recursos y actividades de la asignatura. </a:t>
            </a: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r>
              <a:rPr lang="es-CL" b="1" dirty="0">
                <a:solidFill>
                  <a:schemeClr val="bg2">
                    <a:lumMod val="50000"/>
                  </a:schemeClr>
                </a:solidFill>
              </a:rPr>
              <a:t>¿Qué hacer en caso de dudas? </a:t>
            </a:r>
          </a:p>
          <a:p>
            <a:r>
              <a:rPr lang="es-CL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Contacta a tu docente a través del correo u otro de los medios disponibles en el aula.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A1BB3F3-1823-A20C-94DD-A70C5750B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2534" y="1154084"/>
            <a:ext cx="2023612" cy="1427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867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Dibujo de ingeniería&#10;&#10;Descripción generada automáticamente">
            <a:extLst>
              <a:ext uri="{FF2B5EF4-FFF2-40B4-BE49-F238E27FC236}">
                <a16:creationId xmlns:a16="http://schemas.microsoft.com/office/drawing/2014/main" id="{36D471E1-1084-A74E-D507-AFA72EF7E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DEF4D4A-6CE2-9526-221F-EF7BFA169DE0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F6B26C6D-857C-BC23-C040-EE6C9B8A01AF}"/>
              </a:ext>
            </a:extLst>
          </p:cNvPr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5774D2D-5284-F96D-4139-232D48F795A3}"/>
              </a:ext>
            </a:extLst>
          </p:cNvPr>
          <p:cNvSpPr txBox="1"/>
          <p:nvPr/>
        </p:nvSpPr>
        <p:spPr>
          <a:xfrm>
            <a:off x="1182792" y="2039530"/>
            <a:ext cx="916743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effectLst/>
                <a:latin typeface="Open Sans Extrabold" panose="020B09060308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Actividad 9: </a:t>
            </a:r>
          </a:p>
          <a:p>
            <a:r>
              <a:rPr lang="es-ES" sz="3000" b="1" spc="75" dirty="0">
                <a:solidFill>
                  <a:srgbClr val="5A5A5A"/>
                </a:solidFill>
                <a:effectLst/>
                <a:latin typeface="Open Sans"/>
                <a:ea typeface="Open Sans"/>
                <a:cs typeface="Open Sans"/>
              </a:rPr>
              <a:t>Evaluación Sumativa 4 – Desarrollo y Entrega</a:t>
            </a:r>
          </a:p>
          <a:p>
            <a:r>
              <a:rPr lang="es-ES" sz="2000" spc="75" dirty="0">
                <a:solidFill>
                  <a:srgbClr val="4C4C4C"/>
                </a:solidFill>
                <a:latin typeface="Open Sans Light"/>
                <a:ea typeface="Open Sans Light"/>
                <a:cs typeface="Open Sans Light"/>
              </a:rPr>
              <a:t>Tiempo: 90 min.</a:t>
            </a:r>
            <a:endParaRPr lang="es-ES" sz="2000" spc="75" dirty="0">
              <a:solidFill>
                <a:srgbClr val="000000"/>
              </a:solidFill>
              <a:latin typeface="Open Sans Light"/>
              <a:ea typeface="Open Sans Light"/>
              <a:cs typeface="Open Sans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41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1EEFF61F-81A3-935D-8EEB-F94AF18AAE4A}"/>
              </a:ext>
            </a:extLst>
          </p:cNvPr>
          <p:cNvSpPr txBox="1"/>
          <p:nvPr/>
        </p:nvSpPr>
        <p:spPr>
          <a:xfrm>
            <a:off x="875261" y="717873"/>
            <a:ext cx="865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Aprendizaje esperado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3E4AB4B-C971-8466-3B97-4E40C38CE52C}"/>
              </a:ext>
            </a:extLst>
          </p:cNvPr>
          <p:cNvSpPr/>
          <p:nvPr/>
        </p:nvSpPr>
        <p:spPr>
          <a:xfrm>
            <a:off x="875261" y="1551993"/>
            <a:ext cx="5963815" cy="951291"/>
          </a:xfrm>
          <a:prstGeom prst="roundRect">
            <a:avLst>
              <a:gd name="adj" fmla="val 6958"/>
            </a:avLst>
          </a:prstGeom>
          <a:solidFill>
            <a:srgbClr val="E1261E"/>
          </a:solidFill>
          <a:ln>
            <a:solidFill>
              <a:srgbClr val="E12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Elaborar el guion con el que expondrán su Pitch de Negocio, junto con completar el instrumento solicitado en la Evaluación Sumativa 4.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C54D2E-2558-067B-83FC-E8770602B750}"/>
              </a:ext>
            </a:extLst>
          </p:cNvPr>
          <p:cNvSpPr txBox="1"/>
          <p:nvPr/>
        </p:nvSpPr>
        <p:spPr>
          <a:xfrm>
            <a:off x="895873" y="2861247"/>
            <a:ext cx="59844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2" charset="0"/>
                <a:cs typeface="Open Sans" pitchFamily="2" charset="0"/>
              </a:rPr>
              <a:t>Esta instancia, está pensada para la preparación de su pitch, de esta manera, tendrán la oportunidad, de resolver inquietudes con su docente y orientar su trabajo.</a:t>
            </a:r>
          </a:p>
          <a:p>
            <a:pPr algn="just"/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ea typeface="Open Sans" pitchFamily="2" charset="0"/>
              <a:cs typeface="Open San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2" charset="0"/>
                <a:cs typeface="Open Sans" pitchFamily="2" charset="0"/>
              </a:rPr>
              <a:t>Recuerden que, junto con el video grupal con el pitch de su negocio, deberán subir a su aula virtual, su guion desarrollado en el recurso 4.5. </a:t>
            </a:r>
          </a:p>
        </p:txBody>
      </p:sp>
      <p:pic>
        <p:nvPicPr>
          <p:cNvPr id="10" name="Imagen 9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A0EC1722-2298-0FDB-0107-783FDD83D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643" y="1764430"/>
            <a:ext cx="3901178" cy="39011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190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C8D43EC-33C4-F2AA-84A9-8F0BA4A8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00" y="320216"/>
            <a:ext cx="6193599" cy="62175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bujo de ingeniería&#10;&#10;Descripción generada automáticamente">
            <a:extLst>
              <a:ext uri="{FF2B5EF4-FFF2-40B4-BE49-F238E27FC236}">
                <a16:creationId xmlns:a16="http://schemas.microsoft.com/office/drawing/2014/main" id="{590B17D3-B3D3-A8B9-8868-23DC2885E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025BB9F1-9844-B08F-B795-1EB2EE800968}"/>
              </a:ext>
            </a:extLst>
          </p:cNvPr>
          <p:cNvCxnSpPr/>
          <p:nvPr/>
        </p:nvCxnSpPr>
        <p:spPr>
          <a:xfrm>
            <a:off x="6276109" y="1505435"/>
            <a:ext cx="0" cy="3796145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EA4DC8C7-9367-BBC6-A60A-023BD721311A}"/>
              </a:ext>
            </a:extLst>
          </p:cNvPr>
          <p:cNvSpPr txBox="1"/>
          <p:nvPr/>
        </p:nvSpPr>
        <p:spPr>
          <a:xfrm>
            <a:off x="6733923" y="2656928"/>
            <a:ext cx="46494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b="1" dirty="0">
                <a:solidFill>
                  <a:schemeClr val="bg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¡Felicidades, has finalizado el recurso!</a:t>
            </a:r>
          </a:p>
          <a:p>
            <a:r>
              <a:rPr lang="es-CL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Te sugerimos continuar revisando en el aula los demás recursos y actividades de la asignatura. </a:t>
            </a: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endParaRPr lang="es-CL" b="1" dirty="0">
              <a:solidFill>
                <a:schemeClr val="bg2">
                  <a:lumMod val="50000"/>
                </a:schemeClr>
              </a:solidFill>
              <a:latin typeface="Myriad Pro" panose="020B0503030403020204" pitchFamily="34" charset="0"/>
            </a:endParaRPr>
          </a:p>
          <a:p>
            <a:r>
              <a:rPr lang="es-CL" b="1" dirty="0">
                <a:solidFill>
                  <a:schemeClr val="bg2">
                    <a:lumMod val="50000"/>
                  </a:schemeClr>
                </a:solidFill>
              </a:rPr>
              <a:t>¿Qué hacer en caso de dudas? </a:t>
            </a:r>
          </a:p>
          <a:p>
            <a:r>
              <a:rPr lang="es-CL" sz="18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Contacta a tu docente a través del correo u otro de los medios disponibles en el aula.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A1BB3F3-1823-A20C-94DD-A70C5750B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4060" y="1154084"/>
            <a:ext cx="1778877" cy="12550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701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3965" y="801621"/>
            <a:ext cx="7961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Aprendizaje esperado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pic>
        <p:nvPicPr>
          <p:cNvPr id="10" name="Imagen 9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28E523D-2A28-C63F-0268-59A1615DC9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397" y="668421"/>
            <a:ext cx="5259741" cy="5259741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28FB8CC-959C-E7E1-EE7A-39ABFAFD6C55}"/>
              </a:ext>
            </a:extLst>
          </p:cNvPr>
          <p:cNvSpPr/>
          <p:nvPr/>
        </p:nvSpPr>
        <p:spPr>
          <a:xfrm>
            <a:off x="573965" y="2625983"/>
            <a:ext cx="5259740" cy="1344615"/>
          </a:xfrm>
          <a:prstGeom prst="roundRect">
            <a:avLst>
              <a:gd name="adj" fmla="val 9503"/>
            </a:avLst>
          </a:prstGeom>
          <a:solidFill>
            <a:srgbClr val="E1261E"/>
          </a:solidFill>
          <a:ln>
            <a:solidFill>
              <a:srgbClr val="E12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bg1"/>
                </a:solidFill>
              </a:rPr>
              <a:t>Comprender qué es un pitch de negocio, cómo se elabora y en qué contextos se utiliza.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1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D422B51-2D8F-826A-2D4D-CEEF46746DD0}"/>
              </a:ext>
            </a:extLst>
          </p:cNvPr>
          <p:cNvSpPr txBox="1"/>
          <p:nvPr/>
        </p:nvSpPr>
        <p:spPr>
          <a:xfrm>
            <a:off x="655081" y="713294"/>
            <a:ext cx="865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¿Qué es un pitch de negocio?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B2D438-5E36-9E26-1AD7-2851ACE4A755}"/>
              </a:ext>
            </a:extLst>
          </p:cNvPr>
          <p:cNvSpPr txBox="1"/>
          <p:nvPr/>
        </p:nvSpPr>
        <p:spPr>
          <a:xfrm>
            <a:off x="1419725" y="1792305"/>
            <a:ext cx="49449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Definición: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Presentación breve y directa de una idea o negocio diseñada para captar el interés de una audiencia y obtener su apoyo.​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B5973F51-A16D-C653-BB8E-5976CB1E80A5}"/>
              </a:ext>
            </a:extLst>
          </p:cNvPr>
          <p:cNvSpPr/>
          <p:nvPr/>
        </p:nvSpPr>
        <p:spPr>
          <a:xfrm>
            <a:off x="908109" y="1792305"/>
            <a:ext cx="328048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1</a:t>
            </a:r>
            <a:endParaRPr lang="es-CL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9E2FAAAC-21B2-F352-BEC9-79731E34D241}"/>
              </a:ext>
            </a:extLst>
          </p:cNvPr>
          <p:cNvSpPr/>
          <p:nvPr/>
        </p:nvSpPr>
        <p:spPr>
          <a:xfrm>
            <a:off x="908107" y="3133436"/>
            <a:ext cx="328050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</a:t>
            </a:r>
            <a:endParaRPr lang="es-CL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9" name="Shape 5">
            <a:extLst>
              <a:ext uri="{FF2B5EF4-FFF2-40B4-BE49-F238E27FC236}">
                <a16:creationId xmlns:a16="http://schemas.microsoft.com/office/drawing/2014/main" id="{94CA819C-F22E-9D49-EA64-643FE591E40D}"/>
              </a:ext>
            </a:extLst>
          </p:cNvPr>
          <p:cNvSpPr/>
          <p:nvPr/>
        </p:nvSpPr>
        <p:spPr>
          <a:xfrm>
            <a:off x="908107" y="4266911"/>
            <a:ext cx="328050" cy="419780"/>
          </a:xfrm>
          <a:prstGeom prst="roundRect">
            <a:avLst>
              <a:gd name="adj" fmla="val 18673"/>
            </a:avLst>
          </a:prstGeom>
          <a:solidFill>
            <a:srgbClr val="F9D3D2"/>
          </a:solidFill>
          <a:ln w="15240">
            <a:solidFill>
              <a:srgbClr val="DFB9B8"/>
            </a:solidFill>
            <a:prstDash val="solid"/>
          </a:ln>
        </p:spPr>
        <p:txBody>
          <a:bodyPr/>
          <a:lstStyle/>
          <a:p>
            <a:pPr algn="ctr"/>
            <a:r>
              <a:rPr lang="es-E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3</a:t>
            </a:r>
            <a:endParaRPr lang="es-CL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6E94A03-08EF-A867-7918-218E694158D4}"/>
              </a:ext>
            </a:extLst>
          </p:cNvPr>
          <p:cNvSpPr txBox="1"/>
          <p:nvPr/>
        </p:nvSpPr>
        <p:spPr>
          <a:xfrm>
            <a:off x="1419723" y="4202901"/>
            <a:ext cx="49449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Contexto: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Surgió del concepto de "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elevator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pitch" donde el emprendedor tiene solo unos segundos para presentar su idea (Kawasaki, 2015).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693732A-83DA-D647-DA5C-13AAE2F770AD}"/>
              </a:ext>
            </a:extLst>
          </p:cNvPr>
          <p:cNvSpPr txBox="1"/>
          <p:nvPr/>
        </p:nvSpPr>
        <p:spPr>
          <a:xfrm>
            <a:off x="1419724" y="3062356"/>
            <a:ext cx="4944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Objetivo: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Conseguir recursos, inversión, o alianzas estratégicas.</a:t>
            </a:r>
            <a:endParaRPr lang="es-E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n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312F610A-F4CA-071B-BFF8-03F1692FC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67" y="1277831"/>
            <a:ext cx="4302337" cy="43023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721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D422B51-2D8F-826A-2D4D-CEEF46746DD0}"/>
              </a:ext>
            </a:extLst>
          </p:cNvPr>
          <p:cNvSpPr txBox="1"/>
          <p:nvPr/>
        </p:nvSpPr>
        <p:spPr>
          <a:xfrm>
            <a:off x="863232" y="161636"/>
            <a:ext cx="83361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Estructura del pitch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5A00724-0D06-5C5C-F3D7-C0C1014B8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222644"/>
              </p:ext>
            </p:extLst>
          </p:nvPr>
        </p:nvGraphicFramePr>
        <p:xfrm>
          <a:off x="397163" y="822036"/>
          <a:ext cx="10594110" cy="590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2064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7D422B51-2D8F-826A-2D4D-CEEF46746DD0}"/>
              </a:ext>
            </a:extLst>
          </p:cNvPr>
          <p:cNvSpPr txBox="1"/>
          <p:nvPr/>
        </p:nvSpPr>
        <p:spPr>
          <a:xfrm>
            <a:off x="655081" y="404395"/>
            <a:ext cx="86549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Adaptación a la audiencia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B2D438-5E36-9E26-1AD7-2851ACE4A755}"/>
              </a:ext>
            </a:extLst>
          </p:cNvPr>
          <p:cNvSpPr txBox="1"/>
          <p:nvPr/>
        </p:nvSpPr>
        <p:spPr>
          <a:xfrm>
            <a:off x="1088481" y="1234917"/>
            <a:ext cx="10076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Stakeholders: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Persona o grupo que pueda verse impactado por el emprendimiento (inversores, clientes, socios, etc.).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473D37-E768-6DED-094B-3ABDCE4F7B6E}"/>
              </a:ext>
            </a:extLst>
          </p:cNvPr>
          <p:cNvSpPr txBox="1"/>
          <p:nvPr/>
        </p:nvSpPr>
        <p:spPr>
          <a:xfrm>
            <a:off x="1088482" y="2068957"/>
            <a:ext cx="10338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Contexto: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El pitch debe ad</a:t>
            </a:r>
            <a:r>
              <a:rPr lang="es-ES" dirty="0">
                <a:solidFill>
                  <a:srgbClr val="767171"/>
                </a:solidFill>
              </a:rPr>
              <a:t>ap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tarse al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ciclo de vida 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del emprendimiento y a la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audiencia específica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s-E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C49AA534-0159-BD94-B5CB-8BA4C34AB143}"/>
              </a:ext>
            </a:extLst>
          </p:cNvPr>
          <p:cNvSpPr/>
          <p:nvPr/>
        </p:nvSpPr>
        <p:spPr>
          <a:xfrm>
            <a:off x="613253" y="1311063"/>
            <a:ext cx="330320" cy="437609"/>
          </a:xfrm>
          <a:prstGeom prst="chevron">
            <a:avLst/>
          </a:prstGeom>
          <a:solidFill>
            <a:srgbClr val="F9D3D2"/>
          </a:solidFill>
          <a:ln>
            <a:solidFill>
              <a:srgbClr val="F9D3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767171"/>
              </a:solidFill>
              <a:latin typeface="+mj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2F30AE-6D8B-AA2A-0DAC-BA8A0D6DDA5A}"/>
              </a:ext>
            </a:extLst>
          </p:cNvPr>
          <p:cNvSpPr txBox="1"/>
          <p:nvPr/>
        </p:nvSpPr>
        <p:spPr>
          <a:xfrm>
            <a:off x="655081" y="2725025"/>
            <a:ext cx="7309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</a:pPr>
            <a:r>
              <a:rPr lang="es-CL" sz="3600" b="1" spc="-100" dirty="0">
                <a:solidFill>
                  <a:srgbClr val="4C4C4B"/>
                </a:solidFill>
              </a:rPr>
              <a:t>Consejo para un pitch efectivo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842AEE54-A449-2FA7-D4EE-A4BFC35D5960}"/>
              </a:ext>
            </a:extLst>
          </p:cNvPr>
          <p:cNvSpPr/>
          <p:nvPr/>
        </p:nvSpPr>
        <p:spPr>
          <a:xfrm>
            <a:off x="613253" y="2014661"/>
            <a:ext cx="360750" cy="477923"/>
          </a:xfrm>
          <a:prstGeom prst="chevron">
            <a:avLst/>
          </a:prstGeom>
          <a:solidFill>
            <a:srgbClr val="F9D3D2"/>
          </a:solidFill>
          <a:ln>
            <a:solidFill>
              <a:srgbClr val="F9D3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767171"/>
              </a:solidFill>
              <a:latin typeface="+mj-lt"/>
            </a:endParaRP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481B9FF5-B7E5-B394-1A16-DD84E5109A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296169"/>
              </p:ext>
            </p:extLst>
          </p:nvPr>
        </p:nvGraphicFramePr>
        <p:xfrm>
          <a:off x="655081" y="3428623"/>
          <a:ext cx="10016931" cy="2523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8805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2F610A-F4CA-071B-BFF8-03F1692FCC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9673" y="2021305"/>
            <a:ext cx="3203332" cy="3203332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E8CE4B5-2994-D255-4F13-AC23005FF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11546"/>
              </p:ext>
            </p:extLst>
          </p:nvPr>
        </p:nvGraphicFramePr>
        <p:xfrm>
          <a:off x="803437" y="426627"/>
          <a:ext cx="6971652" cy="58953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1652">
                  <a:extLst>
                    <a:ext uri="{9D8B030D-6E8A-4147-A177-3AD203B41FA5}">
                      <a16:colId xmlns:a16="http://schemas.microsoft.com/office/drawing/2014/main" val="3716513935"/>
                    </a:ext>
                  </a:extLst>
                </a:gridCol>
              </a:tblGrid>
              <a:tr h="488662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800" dirty="0">
                          <a:effectLst/>
                          <a:latin typeface="+mn-lt"/>
                        </a:rPr>
                        <a:t>Duración de algunos pitch nacionales e internacionales:</a:t>
                      </a:r>
                      <a:endParaRPr lang="es-CL" sz="1800" dirty="0"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27" marR="55227" marT="0" marB="0" anchor="ctr">
                    <a:solidFill>
                      <a:srgbClr val="E126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227002"/>
                  </a:ext>
                </a:extLst>
              </a:tr>
              <a:tr h="172631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Chile</a:t>
                      </a:r>
                      <a:endParaRPr lang="es-CL" sz="16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Startup Chile (3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Desafío</a:t>
                      </a: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5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Govtech</a:t>
                      </a: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BID (3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Live Fundraising Project de ETM (3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s-CL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Concurso </a:t>
                      </a:r>
                      <a:r>
                        <a:rPr lang="es-CL" sz="15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Go</a:t>
                      </a:r>
                      <a:r>
                        <a:rPr lang="es-CL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! Innova Inacap: Postulación (2 min.) </a:t>
                      </a: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Etapa final (3 min.)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CL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Concurso de MAS Pitch de Diario Financiero (4 min.)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55227" marR="55227" marT="0" marB="0">
                    <a:solidFill>
                      <a:srgbClr val="FC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822905"/>
                  </a:ext>
                </a:extLst>
              </a:tr>
              <a:tr h="368041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s-CL" sz="16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Internacionales</a:t>
                      </a: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TechCrunch Pitch-Off (60 </a:t>
                      </a:r>
                      <a:r>
                        <a:rPr lang="en-US" sz="1500" b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segundos</a:t>
                      </a: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Startup Grind Pitch Competition (2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1776 Challenge Cup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Forbes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Entrepreneur Magazine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Pitch Competition by Draper University</a:t>
                      </a:r>
                      <a:r>
                        <a:rPr lang="es-CL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Startup World Cup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Global Pitch Competition by Startup Genome</a:t>
                      </a:r>
                      <a:r>
                        <a:rPr lang="es-CL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The Pitch Competition by Bloomberg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Cisco Global Problem Solver Challenge Pitch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World Startup Cup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Inc. Magazine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Seedstars Pitch Competition </a:t>
                      </a:r>
                      <a:r>
                        <a:rPr lang="en-US" sz="15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 min.).</a:t>
                      </a:r>
                      <a:endParaRPr lang="es-CL" sz="1500" b="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227" marR="55227" marT="0" marB="0">
                    <a:solidFill>
                      <a:srgbClr val="FC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39925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5258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FED832F-0814-49A8-9C13-90625E063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649782"/>
              </p:ext>
            </p:extLst>
          </p:nvPr>
        </p:nvGraphicFramePr>
        <p:xfrm>
          <a:off x="435139" y="939450"/>
          <a:ext cx="11321717" cy="5656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2206">
                  <a:extLst>
                    <a:ext uri="{9D8B030D-6E8A-4147-A177-3AD203B41FA5}">
                      <a16:colId xmlns:a16="http://schemas.microsoft.com/office/drawing/2014/main" val="2071466346"/>
                    </a:ext>
                  </a:extLst>
                </a:gridCol>
                <a:gridCol w="9789511">
                  <a:extLst>
                    <a:ext uri="{9D8B030D-6E8A-4147-A177-3AD203B41FA5}">
                      <a16:colId xmlns:a16="http://schemas.microsoft.com/office/drawing/2014/main" val="2726430237"/>
                    </a:ext>
                  </a:extLst>
                </a:gridCol>
              </a:tblGrid>
              <a:tr h="34526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effectLst/>
                          <a:latin typeface="+mn-lt"/>
                        </a:rPr>
                        <a:t>Sección</a:t>
                      </a:r>
                      <a:endParaRPr lang="es-CL" sz="1400" dirty="0"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effectLst/>
                          <a:latin typeface="+mn-lt"/>
                        </a:rPr>
                        <a:t>Guion del Pitch</a:t>
                      </a:r>
                      <a:endParaRPr lang="es-CL" sz="1400" dirty="0"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E126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760313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Introducción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"Somos </a:t>
                      </a:r>
                      <a:r>
                        <a:rPr lang="es-CL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OpenAI</a:t>
                      </a: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, una empresa líder en inteligencia artificial con la misión de asegurar que la inteligencia artificial avanzada beneficie a toda la humanidad“.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3050"/>
                  </a:ext>
                </a:extLst>
              </a:tr>
              <a:tr h="740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Problema y oportunidad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"En la actualidad, la inteligencia artificial está transformando industrias enteras, pero también presenta desafíos significativos, como la ética en su uso y la distribución desigual de sus beneficios. Existe una oportunidad crítica para desarrollar IA que no solo sea poderosa, sino también segura y accesible para todos“.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99266"/>
                  </a:ext>
                </a:extLst>
              </a:tr>
              <a:tr h="8691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Solución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</a:t>
                      </a:r>
                      <a:r>
                        <a:rPr lang="es-CL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OpenAI</a:t>
                      </a: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desarrolla tecnologías de inteligencia artificial de vanguardia, como GPT-4, que no solo superan los límites de lo que la IA puede hacer, sino que también se enfocan en garantizar que estas herramientas sean utilizadas de manera ética y equitativa. Nuestra tecnología es adaptable y se utiliza en una amplia gama de aplicaciones, desde la atención médica hasta la educación y la industria creativa“.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99986"/>
                  </a:ext>
                </a:extLst>
              </a:tr>
              <a:tr h="892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Mercado y tracción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"El mercado de la IA está valorado en más de $150 mil millones y se espera que crezca exponencialmente en los próximos años. </a:t>
                      </a:r>
                      <a:r>
                        <a:rPr lang="es-CL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OpenAI</a:t>
                      </a: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 ya ha establecido alianzas estratégicas con empresas líderes como Microsoft, implementando nuestras tecnologías en productos utilizados por millones de personas en todo el mundo. Además, nuestras herramientas como GPT-4 son utilizadas por desarrolladores y empresas para crear soluciones innovadoras en tiempo récord“.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42714"/>
                  </a:ext>
                </a:extLst>
              </a:tr>
              <a:tr h="89228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Modelo de negocio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"Generamos ingresos a través de licencias de nuestras tecnologías, asociaciones estratégicas, y una suscripción de acceso a nuestras plataformas de IA. Nuestro modelo de negocio está diseñado para escalar a medida que las aplicaciones de IA se expanden, asegurando ingresos sostenibles y un crecimiento continuo. Además, estamos explorando nuevas oportunidades de monetización, como el desarrollo de productos específicos para sectores clave“.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05181"/>
                  </a:ext>
                </a:extLst>
              </a:tr>
              <a:tr h="740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Equipo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"Nuestro equipo está compuesto por algunos de los mejores investigadores y desarrolladores en inteligencia artificial, con experiencia en instituciones de renombre como MIT, Stanford y Google. Juntos, compartimos la visión de desarrollar IA de manera responsable, y hemos demostrado nuestra capacidad para innovar y liderar en el campo“.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998302"/>
                  </a:ext>
                </a:extLst>
              </a:tr>
              <a:tr h="740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Llamado a la acción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"Invitamos a los inversionistas y socios estratégicos a unirse a nosotros en este viaje para asegurar que la inteligencia artificial avanzada sea una fuerza positiva para el mundo. Acompáñenos en la misión de hacer que la IA sea segura, equitativa y accesible para todos. Con su apoyo, podemos llevar la inteligencia artificial al siguiente nivel y construir un futuro mejor para todos“.</a:t>
                      </a:r>
                      <a:endParaRPr lang="es-CL" sz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899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5CA2FC5-BD17-434F-D5D0-80AE6058D7B9}"/>
              </a:ext>
            </a:extLst>
          </p:cNvPr>
          <p:cNvSpPr txBox="1"/>
          <p:nvPr/>
        </p:nvSpPr>
        <p:spPr>
          <a:xfrm>
            <a:off x="435139" y="262328"/>
            <a:ext cx="113217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Ejemplo: Pitch Open 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7525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FED832F-0814-49A8-9C13-90625E063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29499"/>
              </p:ext>
            </p:extLst>
          </p:nvPr>
        </p:nvGraphicFramePr>
        <p:xfrm>
          <a:off x="435139" y="1020887"/>
          <a:ext cx="11321717" cy="5481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9282">
                  <a:extLst>
                    <a:ext uri="{9D8B030D-6E8A-4147-A177-3AD203B41FA5}">
                      <a16:colId xmlns:a16="http://schemas.microsoft.com/office/drawing/2014/main" val="2071466346"/>
                    </a:ext>
                  </a:extLst>
                </a:gridCol>
                <a:gridCol w="10072435">
                  <a:extLst>
                    <a:ext uri="{9D8B030D-6E8A-4147-A177-3AD203B41FA5}">
                      <a16:colId xmlns:a16="http://schemas.microsoft.com/office/drawing/2014/main" val="2726430237"/>
                    </a:ext>
                  </a:extLst>
                </a:gridCol>
              </a:tblGrid>
              <a:tr h="3509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effectLst/>
                          <a:latin typeface="+mn-lt"/>
                        </a:rPr>
                        <a:t>Sección</a:t>
                      </a:r>
                      <a:endParaRPr lang="es-CL" sz="1400" dirty="0"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E1261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effectLst/>
                          <a:latin typeface="+mn-lt"/>
                        </a:rPr>
                        <a:t>Guion del Pitch</a:t>
                      </a:r>
                      <a:endParaRPr lang="es-CL" sz="1400" dirty="0"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E126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760313"/>
                  </a:ext>
                </a:extLst>
              </a:tr>
              <a:tr h="51540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Introducción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"La Buena Mesa es una empresa familiar de Valparaíso que se dedica a la producción artesanal de mermeladas, conservas y salsas, utilizando ingredientes locales y orgánicos para ofrecer productos gourmet de alta calidad“.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63050"/>
                  </a:ext>
                </a:extLst>
              </a:tr>
              <a:tr h="773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Problema y oportunidad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"Hoy en día, existe una creciente demanda por productos alimenticios artesanales y saludables, pero muchos consumidores luchan por encontrar opciones que combinen calidad, autenticidad y sostenibilidad. Esto presenta una oportunidad significativa para capturar un mercado que valora los alimentos naturales y de origen local“.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99266"/>
                  </a:ext>
                </a:extLst>
              </a:tr>
              <a:tr h="773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Solución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"En La Buena Mesa, ofrecemos una selección de mermeladas, conservas y salsas elaboradas con recetas tradicionales, utilizando únicamente ingredientes frescos y locales. Nuestros productos no solo destacan por su sabor excepcional, sino también por su compromiso con la sostenibilidad y el apoyo a la economía local“.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999986"/>
                  </a:ext>
                </a:extLst>
              </a:tr>
              <a:tr h="7429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Mercado y tracción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"El mercado de productos alimenticios artesanales en Chile está en pleno crecimiento, con una demanda que se ha incrementado en un 20% anual en los últimos años. La Buena Mesa ha logrado establecerse en ferias locales y tiene una base de clientes leales que valora la calidad y autenticidad de nuestros productos“.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442714"/>
                  </a:ext>
                </a:extLst>
              </a:tr>
              <a:tr h="7797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Modelo de negocio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"Generamos ingresos a través de ventas directas en ferias locales, pedidos personalizados, y recientemente hemos comenzado a explorar acuerdos con tiendas especializadas y supermercados para expandir nuestra distribución. Planeamos incrementar nuestra producción para satisfacer la creciente demanda sin comprometer la calidad artesanal“.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05181"/>
                  </a:ext>
                </a:extLst>
              </a:tr>
              <a:tr h="773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Equipo</a:t>
                      </a:r>
                      <a:endParaRPr lang="es-CL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"Somos un equipo familiar comprometido con la calidad y el respeto por las tradiciones culinarias. Ana lidera la producción y desarrollo de productos, mientras que Carlos se encarga de la comercialización y ventas. Juntos, nos aseguramos de que cada producto de La Buena Mesa refleje nuestra pasión por la buena comida y la sustentabilidad“.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998302"/>
                  </a:ext>
                </a:extLst>
              </a:tr>
              <a:tr h="773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</a:rPr>
                        <a:t>Llamado a la acción</a:t>
                      </a:r>
                      <a:endParaRPr lang="es-CL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34753" marR="34753" marT="0" marB="0" anchor="ctr">
                    <a:solidFill>
                      <a:srgbClr val="F9D3D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s-CL" sz="120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"Invitamos a tiendas especializadas, supermercados y distribuidores a unirse a nosotros en la misión de llevar productos artesanales y saludables a más hogares en Chile. Juntos, podemos hacer crecer La Buena Mesa y continuar ofreciendo lo mejor de la tradición culinaria chilena a un público cada vez más amplio“.</a:t>
                      </a:r>
                    </a:p>
                  </a:txBody>
                  <a:tcPr marL="68580" marR="68580" marT="0" marB="0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9899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5CA2FC5-BD17-434F-D5D0-80AE6058D7B9}"/>
              </a:ext>
            </a:extLst>
          </p:cNvPr>
          <p:cNvSpPr txBox="1"/>
          <p:nvPr/>
        </p:nvSpPr>
        <p:spPr>
          <a:xfrm>
            <a:off x="435139" y="238697"/>
            <a:ext cx="1132171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Ejemplo: Pitch La buena mesa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803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9&quot;/&gt;&lt;/object&gt;&lt;object type=&quot;3&quot; unique_id=&quot;10004&quot;&gt;&lt;property id=&quot;20148&quot; value=&quot;5&quot;/&gt;&lt;property id=&quot;20300&quot; value=&quot;Slide 2 - &amp;quot;Imagen del área: &amp;quot;&quot;/&gt;&lt;property id=&quot;20307&quot; value=&quot;256&quot;/&gt;&lt;/object&gt;&lt;object type=&quot;3&quot; unique_id=&quot;10005&quot;&gt;&lt;property id=&quot;20148&quot; value=&quot;5&quot;/&gt;&lt;property id=&quot;20300&quot; value=&quot;Slide 3&quot;/&gt;&lt;property id=&quot;20307&quot; value=&quot;257&quot;/&gt;&lt;/object&gt;&lt;object type=&quot;3&quot; unique_id=&quot;10037&quot;&gt;&lt;property id=&quot;20148&quot; value=&quot;5&quot;/&gt;&lt;property id=&quot;20300&quot; value=&quot;Slide 4&quot;/&gt;&lt;property id=&quot;20307&quot; value=&quot;272&quot;/&gt;&lt;/object&gt;&lt;object type=&quot;3&quot; unique_id=&quot;10038&quot;&gt;&lt;property id=&quot;20148&quot; value=&quot;5&quot;/&gt;&lt;property id=&quot;20300&quot; value=&quot;Slide 5&quot;/&gt;&lt;property id=&quot;20307&quot; value=&quot;273&quot;/&gt;&lt;/object&gt;&lt;object type=&quot;3&quot; unique_id=&quot;10040&quot;&gt;&lt;property id=&quot;20148&quot; value=&quot;5&quot;/&gt;&lt;property id=&quot;20300&quot; value=&quot;Slide 6&quot;/&gt;&lt;property id=&quot;20307&quot; value=&quot;275&quot;/&gt;&lt;/object&gt;&lt;object type=&quot;3&quot; unique_id=&quot;10041&quot;&gt;&lt;property id=&quot;20148&quot; value=&quot;5&quot;/&gt;&lt;property id=&quot;20300&quot; value=&quot;Slide 7&quot;/&gt;&lt;property id=&quot;20307&quot; value=&quot;276&quot;/&gt;&lt;/object&gt;&lt;object type=&quot;3&quot; unique_id=&quot;10042&quot;&gt;&lt;property id=&quot;20148&quot; value=&quot;5&quot;/&gt;&lt;property id=&quot;20300&quot; value=&quot;Slide 8&quot;/&gt;&lt;property id=&quot;20307&quot; value=&quot;277&quot;/&gt;&lt;/object&gt;&lt;object type=&quot;3&quot; unique_id=&quot;10043&quot;&gt;&lt;property id=&quot;20148&quot; value=&quot;5&quot;/&gt;&lt;property id=&quot;20300&quot; value=&quot;Slide 9&quot;/&gt;&lt;property id=&quot;20307&quot; value=&quot;278&quot;/&gt;&lt;/object&gt;&lt;/object&gt;&lt;object type=&quot;8&quot; unique_id=&quot;10036&quot;&gt;&lt;/object&gt;&lt;/object&gt;&lt;/database&gt;"/>
  <p:tag name="ISPRING_RESOURCE_PATHS_HASH_2" val="1933ecc77434f7b503cf04551c7c48f9251615c"/>
  <p:tag name="SECTOMILLISECCONVERTED" val="1"/>
  <p:tag name="ARTICULATE_DESIGN_ID_TEMA DE OFFICE" val="3syLwzZ5"/>
  <p:tag name="ARTICULATE_DESIGN_ID_1_TEMA DE OFFICE" val="BoktJMPA"/>
  <p:tag name="ARTICULATE_SLIDE_THUMBNAIL_REFRESH" val="1"/>
  <p:tag name="ARTICULATE_SLIDE_COUNT" val="2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74cf84-b68a-4fc7-8de0-cfaceb33d913">
      <Terms xmlns="http://schemas.microsoft.com/office/infopath/2007/PartnerControls"/>
    </lcf76f155ced4ddcb4097134ff3c332f>
    <TaxCatchAll xmlns="23344052-d9a3-4b36-9edb-0ae78bbc270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769AF688804C4DB5ADCC9FCA47D5E1" ma:contentTypeVersion="15" ma:contentTypeDescription="Crear nuevo documento." ma:contentTypeScope="" ma:versionID="afc2f58a040dce7a5d664b2bb6187e41">
  <xsd:schema xmlns:xsd="http://www.w3.org/2001/XMLSchema" xmlns:xs="http://www.w3.org/2001/XMLSchema" xmlns:p="http://schemas.microsoft.com/office/2006/metadata/properties" xmlns:ns2="1374cf84-b68a-4fc7-8de0-cfaceb33d913" xmlns:ns3="23344052-d9a3-4b36-9edb-0ae78bbc2704" targetNamespace="http://schemas.microsoft.com/office/2006/metadata/properties" ma:root="true" ma:fieldsID="fd5b3966c31fb8ccf8bc9ce2f56ed533" ns2:_="" ns3:_="">
    <xsd:import namespace="1374cf84-b68a-4fc7-8de0-cfaceb33d913"/>
    <xsd:import namespace="23344052-d9a3-4b36-9edb-0ae78bbc27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4cf84-b68a-4fc7-8de0-cfaceb33d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daa6bfef-be34-4cf6-a2a3-f19fab1f6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4052-d9a3-4b36-9edb-0ae78bbc27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60f1ad2-9b62-4242-aa04-16bc477939e8}" ma:internalName="TaxCatchAll" ma:showField="CatchAllData" ma:web="23344052-d9a3-4b36-9edb-0ae78bbc27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D0E20C-8FC3-42E9-871D-10AE7F3AB1A3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a150fe00-1c53-46dc-80fb-b2dbdb01b085"/>
    <ds:schemaRef ds:uri="http://schemas.microsoft.com/office/infopath/2007/PartnerControls"/>
    <ds:schemaRef ds:uri="http://schemas.openxmlformats.org/package/2006/metadata/core-properties"/>
    <ds:schemaRef ds:uri="1374cf84-b68a-4fc7-8de0-cfaceb33d913"/>
    <ds:schemaRef ds:uri="23344052-d9a3-4b36-9edb-0ae78bbc2704"/>
  </ds:schemaRefs>
</ds:datastoreItem>
</file>

<file path=customXml/itemProps2.xml><?xml version="1.0" encoding="utf-8"?>
<ds:datastoreItem xmlns:ds="http://schemas.openxmlformats.org/officeDocument/2006/customXml" ds:itemID="{DA606224-A742-4044-B312-690424BC9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74cf84-b68a-4fc7-8de0-cfaceb33d913"/>
    <ds:schemaRef ds:uri="23344052-d9a3-4b36-9edb-0ae78bbc2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C555BA-E16C-4AAE-BDD1-D364A5C947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4358</TotalTime>
  <Words>3392</Words>
  <Application>Microsoft Office PowerPoint</Application>
  <PresentationFormat>Panorámica</PresentationFormat>
  <Paragraphs>276</Paragraphs>
  <Slides>24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6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material de profundización ppt</dc:title>
  <dc:creator>Paula Cruzat Castillo</dc:creator>
  <cp:lastModifiedBy>Javiera Leiva Sepúlveda</cp:lastModifiedBy>
  <cp:revision>166</cp:revision>
  <dcterms:created xsi:type="dcterms:W3CDTF">2014-11-27T14:42:24Z</dcterms:created>
  <dcterms:modified xsi:type="dcterms:W3CDTF">2024-09-23T19:52:43Z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0x0101005C769AF688804C4DB5ADCC9FCA47D5E1</vt:lpwstr>
  </property>
  <property fmtid="{D5CDD505-2E9C-101B-9397-08002B2CF9AE}" pid="3" name="ArticulateGUID">
    <vt:lpwstr>6C42F6CE-6CB3-4623-A9E9-1696E5F9EC4F</vt:lpwstr>
  </property>
  <property fmtid="{D5CDD505-2E9C-101B-9397-08002B2CF9AE}" pid="4" name="ArticulatePath">
    <vt:lpwstr>https://inacapcl-my.sharepoint.com/personal/ngarces_inacap_cl/Documents/Escritorio/CGGIO3_U4_S15_CS1/CGGIO3_U4_S15_CS1</vt:lpwstr>
  </property>
</Properties>
</file>